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9" r:id="rId5"/>
    <p:sldId id="266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AD2879-6EB4-4BA9-BB5A-2C7B0E35960E}" type="datetimeFigureOut">
              <a:rPr lang="id-ID" smtClean="0"/>
              <a:pPr/>
              <a:t>14/08/2017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9A3ED1-578F-4A56-82F3-6609ACEBE0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D2879-6EB4-4BA9-BB5A-2C7B0E35960E}" type="datetimeFigureOut">
              <a:rPr lang="id-ID" smtClean="0"/>
              <a:pPr/>
              <a:t>14/08/2017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A3ED1-578F-4A56-82F3-6609ACEBE0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D2879-6EB4-4BA9-BB5A-2C7B0E35960E}" type="datetimeFigureOut">
              <a:rPr lang="id-ID" smtClean="0"/>
              <a:pPr/>
              <a:t>14/08/2017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A3ED1-578F-4A56-82F3-6609ACEBE0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D2879-6EB4-4BA9-BB5A-2C7B0E35960E}" type="datetimeFigureOut">
              <a:rPr lang="id-ID" smtClean="0"/>
              <a:pPr/>
              <a:t>14/08/2017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A3ED1-578F-4A56-82F3-6609ACEBE0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D2879-6EB4-4BA9-BB5A-2C7B0E35960E}" type="datetimeFigureOut">
              <a:rPr lang="id-ID" smtClean="0"/>
              <a:pPr/>
              <a:t>14/08/2017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A3ED1-578F-4A56-82F3-6609ACEBE0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D2879-6EB4-4BA9-BB5A-2C7B0E35960E}" type="datetimeFigureOut">
              <a:rPr lang="id-ID" smtClean="0"/>
              <a:pPr/>
              <a:t>14/08/2017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A3ED1-578F-4A56-82F3-6609ACEBE0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D2879-6EB4-4BA9-BB5A-2C7B0E35960E}" type="datetimeFigureOut">
              <a:rPr lang="id-ID" smtClean="0"/>
              <a:pPr/>
              <a:t>14/08/2017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A3ED1-578F-4A56-82F3-6609ACEBE0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D2879-6EB4-4BA9-BB5A-2C7B0E35960E}" type="datetimeFigureOut">
              <a:rPr lang="id-ID" smtClean="0"/>
              <a:pPr/>
              <a:t>14/08/2017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A3ED1-578F-4A56-82F3-6609ACEBE0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D2879-6EB4-4BA9-BB5A-2C7B0E35960E}" type="datetimeFigureOut">
              <a:rPr lang="id-ID" smtClean="0"/>
              <a:pPr/>
              <a:t>14/08/2017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A3ED1-578F-4A56-82F3-6609ACEBE0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AD2879-6EB4-4BA9-BB5A-2C7B0E35960E}" type="datetimeFigureOut">
              <a:rPr lang="id-ID" smtClean="0"/>
              <a:pPr/>
              <a:t>14/08/2017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A3ED1-578F-4A56-82F3-6609ACEBE0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AD2879-6EB4-4BA9-BB5A-2C7B0E35960E}" type="datetimeFigureOut">
              <a:rPr lang="id-ID" smtClean="0"/>
              <a:pPr/>
              <a:t>14/08/2017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9A3ED1-578F-4A56-82F3-6609ACEBE0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AD2879-6EB4-4BA9-BB5A-2C7B0E35960E}" type="datetimeFigureOut">
              <a:rPr lang="id-ID" smtClean="0"/>
              <a:pPr/>
              <a:t>14/08/2017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9A3ED1-578F-4A56-82F3-6609ACEBE03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7859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TIPS FOR IELTS</a:t>
            </a:r>
            <a:br>
              <a:rPr lang="en-US" dirty="0" smtClean="0"/>
            </a:br>
            <a:r>
              <a:rPr lang="en-US" dirty="0" smtClean="0"/>
              <a:t>WRITING – TASK 1</a:t>
            </a:r>
            <a:br>
              <a:rPr lang="en-US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3000372"/>
            <a:ext cx="8501122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Nguyen </a:t>
            </a:r>
            <a:r>
              <a:rPr lang="en-US" dirty="0" err="1" smtClean="0">
                <a:solidFill>
                  <a:schemeClr val="tx1"/>
                </a:solidFill>
              </a:rPr>
              <a:t>Thi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Tuyet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Nhung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English Department,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School of Foreign Languages,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Vinh</a:t>
            </a:r>
            <a:r>
              <a:rPr lang="en-US" dirty="0" smtClean="0">
                <a:solidFill>
                  <a:schemeClr val="tx1"/>
                </a:solidFill>
              </a:rPr>
              <a:t> University 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4706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Now, write your descriptions of the charts/diagrams in your textbook (Complete IELTS bands 4-5 or 5 – 6.5)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7030A0"/>
                </a:solidFill>
              </a:rPr>
              <a:t>Good luck.</a:t>
            </a:r>
          </a:p>
          <a:p>
            <a:pPr marL="0" indent="0">
              <a:buNone/>
            </a:pPr>
            <a:r>
              <a:rPr lang="en-US" dirty="0" smtClean="0"/>
              <a:t>Any comments can be sent to Nguyen </a:t>
            </a:r>
            <a:r>
              <a:rPr lang="en-US" dirty="0" err="1" smtClean="0"/>
              <a:t>Thi</a:t>
            </a:r>
            <a:r>
              <a:rPr lang="en-US" dirty="0" smtClean="0"/>
              <a:t> </a:t>
            </a:r>
            <a:r>
              <a:rPr lang="en-US" dirty="0" err="1" smtClean="0"/>
              <a:t>Tuyet</a:t>
            </a:r>
            <a:r>
              <a:rPr lang="en-US" dirty="0" smtClean="0"/>
              <a:t> </a:t>
            </a:r>
            <a:r>
              <a:rPr lang="en-US" dirty="0" err="1" smtClean="0"/>
              <a:t>Nhung</a:t>
            </a:r>
            <a:r>
              <a:rPr lang="en-US" dirty="0" smtClean="0"/>
              <a:t> for further classes.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CHART-WRITING ADVICE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13953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29289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1. Introduction </a:t>
            </a:r>
            <a:r>
              <a:rPr lang="en-US" b="1" dirty="0">
                <a:solidFill>
                  <a:srgbClr val="FF0000"/>
                </a:solidFill>
              </a:rPr>
              <a:t>paragraph: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should be one to two sentences introducing what the task is about and your sentence/sentences should be paraphrased, using a different structure, synonyms or </a:t>
            </a:r>
            <a:r>
              <a:rPr lang="en-US" dirty="0" smtClean="0"/>
              <a:t>antonyms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214446"/>
          </a:xfrm>
        </p:spPr>
        <p:txBody>
          <a:bodyPr>
            <a:noAutofit/>
          </a:bodyPr>
          <a:lstStyle/>
          <a:p>
            <a:r>
              <a:rPr lang="en-US" dirty="0" smtClean="0"/>
              <a:t>CHART-WRITING ADVICE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>(</a:t>
            </a:r>
            <a:r>
              <a:rPr lang="en-US" sz="2500" b="1" dirty="0" smtClean="0"/>
              <a:t>150 word </a:t>
            </a:r>
            <a:r>
              <a:rPr lang="en-US" sz="2500" dirty="0" smtClean="0"/>
              <a:t>text)</a:t>
            </a:r>
            <a:r>
              <a:rPr lang="id-ID" sz="2500" dirty="0" smtClean="0"/>
              <a:t/>
            </a:r>
            <a:br>
              <a:rPr lang="id-ID" sz="2500" dirty="0" smtClean="0"/>
            </a:br>
            <a:endParaRPr lang="id-ID" sz="2500" dirty="0"/>
          </a:p>
        </p:txBody>
      </p:sp>
    </p:spTree>
    <p:extLst>
      <p:ext uri="{BB962C8B-B14F-4D97-AF65-F5344CB8AC3E}">
        <p14:creationId xmlns="" xmlns:p14="http://schemas.microsoft.com/office/powerpoint/2010/main" val="107858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For one chart</a:t>
            </a:r>
            <a:endParaRPr lang="id-ID" dirty="0" smtClean="0"/>
          </a:p>
          <a:p>
            <a:pPr marL="0" indent="0"/>
            <a:r>
              <a:rPr lang="en-US" dirty="0" smtClean="0"/>
              <a:t>  </a:t>
            </a:r>
            <a:r>
              <a:rPr lang="id-ID" dirty="0" smtClean="0"/>
              <a:t>The graph/chart/table/diagram shows ... </a:t>
            </a:r>
          </a:p>
          <a:p>
            <a:r>
              <a:rPr lang="id-ID" dirty="0" smtClean="0"/>
              <a:t>The graph/chart/table/diagram gives/provides information about/on ... </a:t>
            </a:r>
          </a:p>
          <a:p>
            <a:r>
              <a:rPr lang="id-ID" dirty="0" smtClean="0"/>
              <a:t>The graph/chart/table/diagram indicates ... </a:t>
            </a:r>
          </a:p>
          <a:p>
            <a:r>
              <a:rPr lang="id-ID" dirty="0" smtClean="0"/>
              <a:t>The diagram illustrates ...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For two charts</a:t>
            </a:r>
            <a:endParaRPr lang="id-ID" dirty="0" smtClean="0"/>
          </a:p>
          <a:p>
            <a:pPr marL="0" indent="0">
              <a:buNone/>
            </a:pPr>
            <a:r>
              <a:rPr lang="en-US" dirty="0" smtClean="0"/>
              <a:t>The graphs, charts, diagrams show/give information about/on…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CHART-WRITING ADVICE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071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2. Overview paragraph: </a:t>
            </a:r>
            <a:r>
              <a:rPr lang="en-US" dirty="0" smtClean="0"/>
              <a:t>Write a sentence to mention an overview of the chart. This can be an increasing trend, a decreasing trend, a fluctuating or a steady trend.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29600" cy="562074"/>
          </a:xfrm>
        </p:spPr>
        <p:txBody>
          <a:bodyPr>
            <a:noAutofit/>
          </a:bodyPr>
          <a:lstStyle/>
          <a:p>
            <a:r>
              <a:rPr lang="en-US" dirty="0" smtClean="0"/>
              <a:t>CHART-WRITING ADVICE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3110240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3. Body paragraph: </a:t>
            </a:r>
            <a:r>
              <a:rPr lang="en-US" dirty="0" smtClean="0"/>
              <a:t>Write between 4 and 5 sentences to describe the chart/s or compare where there is relevant information. </a:t>
            </a:r>
          </a:p>
          <a:p>
            <a:pPr marL="0" indent="0" algn="just">
              <a:buFontTx/>
              <a:buChar char="-"/>
            </a:pPr>
            <a:r>
              <a:rPr lang="en-US" dirty="0" smtClean="0"/>
              <a:t> Keep </a:t>
            </a:r>
            <a:r>
              <a:rPr lang="en-US" dirty="0" smtClean="0"/>
              <a:t>practicing writing types of sentences and clauses to make your writing the most effective</a:t>
            </a:r>
            <a:r>
              <a:rPr lang="en-US" dirty="0" smtClean="0"/>
              <a:t>.</a:t>
            </a:r>
          </a:p>
          <a:p>
            <a:pPr marL="0" indent="0" algn="just">
              <a:buFontTx/>
              <a:buChar char="-"/>
            </a:pPr>
            <a:r>
              <a:rPr lang="en-US" dirty="0" smtClean="0"/>
              <a:t> Only </a:t>
            </a:r>
            <a:r>
              <a:rPr lang="en-US" dirty="0" smtClean="0"/>
              <a:t>write the most relevant, remarked information in your </a:t>
            </a:r>
            <a:r>
              <a:rPr lang="en-US" dirty="0" smtClean="0"/>
              <a:t>text</a:t>
            </a:r>
            <a:endParaRPr lang="en-US" dirty="0" smtClean="0"/>
          </a:p>
          <a:p>
            <a:pPr marL="0" indent="0" algn="just">
              <a:buFontTx/>
              <a:buChar char="-"/>
            </a:pPr>
            <a:r>
              <a:rPr lang="en-US" dirty="0" smtClean="0"/>
              <a:t> </a:t>
            </a:r>
            <a:r>
              <a:rPr lang="en-US" dirty="0" smtClean="0"/>
              <a:t>Be careful about the information displayed in chart/s, which can be presented in percentage, numbers, percent…</a:t>
            </a:r>
            <a:endParaRPr lang="id-ID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CHART-WRITING ADVICE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21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Useful words: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a. Words for big </a:t>
            </a:r>
            <a:r>
              <a:rPr lang="en-US" dirty="0" smtClean="0">
                <a:solidFill>
                  <a:srgbClr val="FF0000"/>
                </a:solidFill>
              </a:rPr>
              <a:t>difference: </a:t>
            </a:r>
            <a:r>
              <a:rPr lang="en-US" dirty="0" smtClean="0"/>
              <a:t>noteworthy</a:t>
            </a:r>
            <a:r>
              <a:rPr lang="en-US" dirty="0"/>
              <a:t>, remarkable, striking, outstanding, prominent, </a:t>
            </a:r>
            <a:r>
              <a:rPr lang="en-US" dirty="0" smtClean="0"/>
              <a:t>salient, underlying, predominant, significant, substantial, sharp, major</a:t>
            </a:r>
            <a:r>
              <a:rPr lang="en-US" dirty="0" smtClean="0"/>
              <a:t>…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  <a:endParaRPr lang="id-ID" dirty="0"/>
          </a:p>
          <a:p>
            <a:pPr marL="0" indent="0">
              <a:buNone/>
            </a:pPr>
            <a:r>
              <a:rPr lang="en-US" dirty="0" smtClean="0"/>
              <a:t>EX: The </a:t>
            </a:r>
            <a:r>
              <a:rPr lang="en-US" dirty="0"/>
              <a:t>remarkable change in the number of students enrolled university was in the year 2016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b. Words for going </a:t>
            </a:r>
            <a:r>
              <a:rPr lang="en-US" dirty="0" smtClean="0">
                <a:solidFill>
                  <a:srgbClr val="FF0000"/>
                </a:solidFill>
              </a:rPr>
              <a:t>up:</a:t>
            </a:r>
            <a:r>
              <a:rPr lang="en-US" dirty="0" smtClean="0"/>
              <a:t> upward</a:t>
            </a:r>
            <a:r>
              <a:rPr lang="en-US" dirty="0" smtClean="0"/>
              <a:t>, growing, increasing, going up, accelerating, rising, escalating</a:t>
            </a:r>
            <a:r>
              <a:rPr lang="en-US" dirty="0" smtClean="0"/>
              <a:t>…(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Verbs-nouns: </a:t>
            </a:r>
            <a:r>
              <a:rPr lang="en-US" dirty="0" smtClean="0"/>
              <a:t>rise-rise, </a:t>
            </a:r>
            <a:r>
              <a:rPr lang="en-US" dirty="0" smtClean="0"/>
              <a:t>increase-increase, grow-growth</a:t>
            </a:r>
            <a:r>
              <a:rPr lang="en-US" dirty="0" smtClean="0"/>
              <a:t>, </a:t>
            </a:r>
            <a:r>
              <a:rPr lang="en-US" dirty="0" smtClean="0"/>
              <a:t>escalate-escalation,….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n-US" dirty="0" smtClean="0"/>
              <a:t>CHART-WRITING ADVICE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925763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686800" cy="59492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c. Words for going </a:t>
            </a:r>
            <a:r>
              <a:rPr lang="en-US" dirty="0" smtClean="0">
                <a:solidFill>
                  <a:srgbClr val="FF0000"/>
                </a:solidFill>
              </a:rPr>
              <a:t>down: </a:t>
            </a:r>
            <a:r>
              <a:rPr lang="en-US" dirty="0" smtClean="0"/>
              <a:t>downward</a:t>
            </a:r>
            <a:r>
              <a:rPr lang="en-US" dirty="0" smtClean="0"/>
              <a:t>, decreasing, dropping, going down, falling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Verbs and nouns: </a:t>
            </a:r>
            <a:r>
              <a:rPr lang="en-US" dirty="0" smtClean="0"/>
              <a:t>decrease-decrease</a:t>
            </a:r>
            <a:r>
              <a:rPr lang="en-US" dirty="0" smtClean="0"/>
              <a:t>, drop-drop-fall-fall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. Words to modify verbs (actions/events) </a:t>
            </a:r>
          </a:p>
          <a:p>
            <a:pPr marL="0" indent="0">
              <a:buNone/>
            </a:pPr>
            <a:r>
              <a:rPr lang="en-US" dirty="0" smtClean="0"/>
              <a:t>significant-significantly, minor=slight – slightly,</a:t>
            </a:r>
          </a:p>
          <a:p>
            <a:pPr marL="0" indent="0">
              <a:buNone/>
            </a:pPr>
            <a:r>
              <a:rPr lang="en-US" dirty="0" smtClean="0"/>
              <a:t>Marked-markedly, increasing-increasingly, decreasing-decreasingly, dramatic-dramatically, substantial-substantially, sharp-sharply, gradual-gradually, steady-steadily, unsteady-unsteadily, staggering-staggeringly, insignificant-insignificantly, rapid-rapidly, sluggish -sluggishly, positive-positively, negative-negatively, large-largely, prominent-prominently, </a:t>
            </a:r>
            <a:r>
              <a:rPr lang="en-US" dirty="0" smtClean="0"/>
              <a:t>important-importantly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n-US" dirty="0" smtClean="0"/>
              <a:t>CHART-WRITING ADVICE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323386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Some more words</a:t>
            </a:r>
          </a:p>
          <a:p>
            <a:pPr marL="0" indent="0">
              <a:buNone/>
            </a:pPr>
            <a:r>
              <a:rPr lang="en-US" dirty="0" smtClean="0"/>
              <a:t>The percentage of = the proportion of = the rate of (</a:t>
            </a:r>
            <a:r>
              <a:rPr lang="en-US" dirty="0" err="1" smtClean="0"/>
              <a:t>tỷ</a:t>
            </a:r>
            <a:r>
              <a:rPr lang="en-US" dirty="0" smtClean="0"/>
              <a:t> </a:t>
            </a:r>
            <a:r>
              <a:rPr lang="en-US" dirty="0" err="1" smtClean="0"/>
              <a:t>lệ</a:t>
            </a:r>
            <a:r>
              <a:rPr lang="en-US" dirty="0" smtClean="0"/>
              <a:t> %)</a:t>
            </a:r>
          </a:p>
          <a:p>
            <a:pPr marL="0" indent="0">
              <a:buNone/>
            </a:pPr>
            <a:r>
              <a:rPr lang="en-US" dirty="0" smtClean="0"/>
              <a:t>The consumption of = the use of (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thụ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From 2000 to 2012 = between 2000 and 2012</a:t>
            </a:r>
          </a:p>
          <a:p>
            <a:pPr marL="0" indent="0">
              <a:buNone/>
            </a:pPr>
            <a:r>
              <a:rPr lang="en-US" dirty="0" smtClean="0"/>
              <a:t>Role (key role, central role, important role</a:t>
            </a:r>
            <a:r>
              <a:rPr lang="en-US" dirty="0" smtClean="0"/>
              <a:t>…)</a:t>
            </a:r>
          </a:p>
          <a:p>
            <a:pPr marL="0" indent="0">
              <a:buNone/>
            </a:pPr>
            <a:r>
              <a:rPr lang="en-US" dirty="0" smtClean="0"/>
              <a:t>abrupt – abruptly </a:t>
            </a:r>
          </a:p>
          <a:p>
            <a:pPr marL="0" indent="0">
              <a:buNone/>
            </a:pPr>
            <a:r>
              <a:rPr lang="en-US" dirty="0" smtClean="0"/>
              <a:t>sudden – suddenly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n-US" dirty="0" smtClean="0"/>
              <a:t>CHART-WRITING ADVICE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358767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unexpected </a:t>
            </a:r>
            <a:r>
              <a:rPr lang="en-US" dirty="0" smtClean="0"/>
              <a:t>– unexpectedly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surprising </a:t>
            </a:r>
            <a:r>
              <a:rPr lang="en-US" dirty="0" smtClean="0"/>
              <a:t>– surprisingly </a:t>
            </a:r>
          </a:p>
          <a:p>
            <a:pPr marL="0" indent="0">
              <a:buNone/>
            </a:pPr>
            <a:r>
              <a:rPr lang="en-US" dirty="0" smtClean="0"/>
              <a:t>e</a:t>
            </a:r>
            <a:r>
              <a:rPr lang="en-US" dirty="0" smtClean="0"/>
              <a:t>xpected-expectedly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</a:t>
            </a:r>
            <a:r>
              <a:rPr lang="en-US" dirty="0" smtClean="0"/>
              <a:t>undamental- </a:t>
            </a:r>
            <a:r>
              <a:rPr lang="en-US" dirty="0" smtClean="0"/>
              <a:t>fundamentally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Ex: </a:t>
            </a:r>
            <a:r>
              <a:rPr lang="en-US" dirty="0">
                <a:solidFill>
                  <a:srgbClr val="C00000"/>
                </a:solidFill>
              </a:rPr>
              <a:t>fundamental </a:t>
            </a:r>
            <a:r>
              <a:rPr lang="en-US" dirty="0" smtClean="0">
                <a:solidFill>
                  <a:srgbClr val="C00000"/>
                </a:solidFill>
              </a:rPr>
              <a:t>change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The number of people enrolling university increased significantly in 2017.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There was a significant increase in the number of enrolled students in 2017. 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CHART-WRITING ADVICE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3548179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295</TotalTime>
  <Words>508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TIPS FOR IELTS WRITING – TASK 1 </vt:lpstr>
      <vt:lpstr>CHART-WRITING ADVICE (150 word text) </vt:lpstr>
      <vt:lpstr>CHART-WRITING ADVICE</vt:lpstr>
      <vt:lpstr>CHART-WRITING ADVICE</vt:lpstr>
      <vt:lpstr>CHART-WRITING ADVICE</vt:lpstr>
      <vt:lpstr>CHART-WRITING ADVICE</vt:lpstr>
      <vt:lpstr>CHART-WRITING ADVICE</vt:lpstr>
      <vt:lpstr>CHART-WRITING ADVICE</vt:lpstr>
      <vt:lpstr>CHART-WRITING ADVICE</vt:lpstr>
      <vt:lpstr>CHART-WRITING ADVICE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IELTS WRITING – PART 1</dc:title>
  <dc:creator>pc</dc:creator>
  <cp:lastModifiedBy>DTcom</cp:lastModifiedBy>
  <cp:revision>29</cp:revision>
  <dcterms:created xsi:type="dcterms:W3CDTF">2017-08-13T06:53:52Z</dcterms:created>
  <dcterms:modified xsi:type="dcterms:W3CDTF">2017-08-14T09:06:03Z</dcterms:modified>
</cp:coreProperties>
</file>