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6" r:id="rId6"/>
    <p:sldId id="259" r:id="rId7"/>
    <p:sldId id="260" r:id="rId8"/>
    <p:sldId id="268" r:id="rId9"/>
    <p:sldId id="269" r:id="rId10"/>
    <p:sldId id="261" r:id="rId11"/>
    <p:sldId id="262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C01FE-56B5-4660-9C09-D876AC1B6B0A}" type="datetimeFigureOut">
              <a:rPr lang="vi-VN" smtClean="0"/>
              <a:pPr/>
              <a:t>14/08/2017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4D1B-4579-45E8-9737-F9B63BB5D2C2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vi-VN" sz="6000" b="1" dirty="0" smtClean="0">
                <a:solidFill>
                  <a:srgbClr val="FF0000"/>
                </a:solidFill>
                <a:latin typeface="Calibri" pitchFamily="34" charset="0"/>
              </a:rPr>
              <a:t>3.2. </a:t>
            </a:r>
            <a:r>
              <a:rPr lang="vi-VN" sz="6000" b="1" dirty="0" smtClean="0">
                <a:solidFill>
                  <a:srgbClr val="FF0000"/>
                </a:solidFill>
                <a:latin typeface="Calibri" pitchFamily="34" charset="0"/>
              </a:rPr>
              <a:t>Food </a:t>
            </a:r>
            <a:r>
              <a:rPr lang="vi-VN" sz="6000" b="1" dirty="0" smtClean="0">
                <a:solidFill>
                  <a:srgbClr val="FF0000"/>
                </a:solidFill>
                <a:latin typeface="Calibri" pitchFamily="34" charset="0"/>
              </a:rPr>
              <a:t>at </a:t>
            </a:r>
            <a:r>
              <a:rPr lang="vi-VN" sz="6000" b="1" dirty="0" smtClean="0">
                <a:solidFill>
                  <a:srgbClr val="FF0000"/>
                </a:solidFill>
                <a:latin typeface="Calibri" pitchFamily="34" charset="0"/>
              </a:rPr>
              <a:t>festivals</a:t>
            </a:r>
            <a:br>
              <a:rPr lang="vi-VN" sz="60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vi-VN" sz="6000" b="1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vi-VN" sz="6000" b="1" dirty="0" smtClean="0">
                <a:solidFill>
                  <a:srgbClr val="FF0000"/>
                </a:solidFill>
                <a:latin typeface="Calibri" pitchFamily="34" charset="0"/>
              </a:rPr>
            </a:br>
            <a:endParaRPr lang="vi-VN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57826"/>
            <a:ext cx="8072494" cy="1181096"/>
          </a:xfrm>
        </p:spPr>
        <p:txBody>
          <a:bodyPr>
            <a:normAutofit fontScale="47500" lnSpcReduction="20000"/>
          </a:bodyPr>
          <a:lstStyle/>
          <a:p>
            <a:pPr algn="l"/>
            <a:endParaRPr lang="vi-VN" sz="5000" u="sng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vi-VN" sz="5000" u="sng" dirty="0" smtClean="0">
                <a:solidFill>
                  <a:srgbClr val="FF0000"/>
                </a:solidFill>
                <a:latin typeface="Calibri" pitchFamily="34" charset="0"/>
              </a:rPr>
              <a:t>Coursebook</a:t>
            </a:r>
            <a:r>
              <a:rPr lang="vi-VN" sz="5000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vi-VN" sz="5000" dirty="0" smtClean="0">
                <a:solidFill>
                  <a:schemeClr val="tx1"/>
                </a:solidFill>
                <a:latin typeface="Calibri" pitchFamily="34" charset="0"/>
              </a:rPr>
              <a:t>Objective Ket (page 22</a:t>
            </a:r>
            <a:r>
              <a:rPr lang="vi-VN" sz="50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algn="l"/>
            <a:r>
              <a:rPr lang="vi-VN" sz="5000" u="sng" dirty="0" smtClean="0">
                <a:solidFill>
                  <a:srgbClr val="FF0000"/>
                </a:solidFill>
                <a:latin typeface="Calibri" pitchFamily="34" charset="0"/>
              </a:rPr>
              <a:t>Teacher</a:t>
            </a:r>
            <a:r>
              <a:rPr lang="vi-VN" sz="5000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vi-VN" sz="5000" dirty="0" smtClean="0">
                <a:solidFill>
                  <a:schemeClr val="tx1"/>
                </a:solidFill>
                <a:latin typeface="Calibri" pitchFamily="34" charset="0"/>
              </a:rPr>
              <a:t>Trinh Thi Mong Ngoc</a:t>
            </a:r>
          </a:p>
          <a:p>
            <a:pPr algn="l"/>
            <a:endParaRPr lang="vi-VN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7" name="Picture 3" descr="C:\Users\Administrator\Desktop\1280x720-1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928670"/>
            <a:ext cx="7620051" cy="4286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II. GRAMMAR – Adverbs of frequency</a:t>
            </a:r>
            <a:endParaRPr lang="vi-VN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Always </a:t>
            </a:r>
            <a:r>
              <a:rPr lang="en-US" dirty="0" smtClean="0">
                <a:solidFill>
                  <a:srgbClr val="FF0000"/>
                </a:solidFill>
              </a:rPr>
              <a:t>(100%)</a:t>
            </a:r>
          </a:p>
          <a:p>
            <a:pPr>
              <a:buNone/>
            </a:pPr>
            <a:r>
              <a:rPr lang="en-US" dirty="0" smtClean="0"/>
              <a:t>	Usually</a:t>
            </a:r>
          </a:p>
          <a:p>
            <a:pPr>
              <a:buNone/>
            </a:pPr>
            <a:r>
              <a:rPr lang="en-US" dirty="0" smtClean="0"/>
              <a:t>	Often</a:t>
            </a:r>
          </a:p>
          <a:p>
            <a:pPr>
              <a:buNone/>
            </a:pPr>
            <a:r>
              <a:rPr lang="en-US" dirty="0" smtClean="0"/>
              <a:t>	Sometimes</a:t>
            </a:r>
          </a:p>
          <a:p>
            <a:pPr>
              <a:buNone/>
            </a:pPr>
            <a:r>
              <a:rPr lang="en-US" dirty="0" smtClean="0"/>
              <a:t>	Never </a:t>
            </a:r>
            <a:r>
              <a:rPr lang="en-US" dirty="0" smtClean="0">
                <a:solidFill>
                  <a:srgbClr val="FF0000"/>
                </a:solidFill>
              </a:rPr>
              <a:t> (0%)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-642974" y="3143248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FF0000"/>
                </a:solidFill>
              </a:rPr>
              <a:t>USES and EXAMPLES:</a:t>
            </a:r>
          </a:p>
          <a:p>
            <a:pPr>
              <a:buNone/>
            </a:pPr>
            <a:r>
              <a:rPr lang="en-US" sz="3400" dirty="0" smtClean="0"/>
              <a:t>Adverbs of frequency come ... </a:t>
            </a:r>
          </a:p>
          <a:p>
            <a:pPr>
              <a:buNone/>
            </a:pPr>
            <a:r>
              <a:rPr lang="en-US" sz="3400" dirty="0" smtClean="0"/>
              <a:t>	• </a:t>
            </a:r>
            <a:r>
              <a:rPr lang="en-US" sz="3400" u="sng" dirty="0" smtClean="0"/>
              <a:t> before most verbs: </a:t>
            </a:r>
            <a:r>
              <a:rPr lang="en-US" sz="3400" dirty="0" smtClean="0"/>
              <a:t>He </a:t>
            </a:r>
            <a:r>
              <a:rPr lang="en-US" sz="3400" dirty="0" smtClean="0">
                <a:solidFill>
                  <a:srgbClr val="0000CC"/>
                </a:solidFill>
              </a:rPr>
              <a:t>always goes </a:t>
            </a:r>
            <a:r>
              <a:rPr lang="en-US" sz="3400" dirty="0" smtClean="0"/>
              <a:t>to the festival . </a:t>
            </a:r>
          </a:p>
          <a:p>
            <a:pPr>
              <a:buNone/>
            </a:pPr>
            <a:r>
              <a:rPr lang="en-US" sz="3400" dirty="0" smtClean="0"/>
              <a:t>	•  </a:t>
            </a:r>
            <a:r>
              <a:rPr lang="en-US" sz="3400" u="sng" dirty="0" smtClean="0"/>
              <a:t>after the verb “be”: </a:t>
            </a:r>
            <a:r>
              <a:rPr lang="en-US" sz="3400" dirty="0" smtClean="0"/>
              <a:t>I </a:t>
            </a:r>
            <a:r>
              <a:rPr lang="en-US" sz="3400" dirty="0" smtClean="0">
                <a:solidFill>
                  <a:srgbClr val="0000CC"/>
                </a:solidFill>
              </a:rPr>
              <a:t>am always </a:t>
            </a:r>
            <a:r>
              <a:rPr lang="en-US" sz="3400" dirty="0" smtClean="0"/>
              <a:t>late for dinner. </a:t>
            </a:r>
          </a:p>
          <a:p>
            <a:pPr>
              <a:buNone/>
            </a:pPr>
            <a:r>
              <a:rPr lang="en-US" sz="3400" dirty="0" smtClean="0"/>
              <a:t>	•  </a:t>
            </a:r>
            <a:r>
              <a:rPr lang="en-US" sz="3400" u="sng" dirty="0" smtClean="0"/>
              <a:t>Sometimes</a:t>
            </a:r>
            <a:r>
              <a:rPr lang="en-US" sz="3400" dirty="0" smtClean="0"/>
              <a:t> can also be placed </a:t>
            </a:r>
            <a:r>
              <a:rPr lang="en-US" sz="3400" u="sng" dirty="0" smtClean="0"/>
              <a:t>at the beginning </a:t>
            </a:r>
            <a:r>
              <a:rPr lang="en-US" sz="3400" dirty="0" smtClean="0"/>
              <a:t>or </a:t>
            </a:r>
            <a:r>
              <a:rPr lang="en-US" sz="3400" u="sng" dirty="0" smtClean="0"/>
              <a:t>end of the sentence</a:t>
            </a:r>
            <a:r>
              <a:rPr lang="en-US" sz="3400" dirty="0" smtClean="0"/>
              <a:t>: </a:t>
            </a:r>
          </a:p>
          <a:p>
            <a:pPr>
              <a:buNone/>
            </a:pPr>
            <a:r>
              <a:rPr lang="en-US" sz="3400" dirty="0"/>
              <a:t>	</a:t>
            </a:r>
            <a:r>
              <a:rPr lang="en-US" sz="3400" dirty="0" smtClean="0"/>
              <a:t>I </a:t>
            </a:r>
            <a:r>
              <a:rPr lang="en-US" sz="3400" dirty="0" smtClean="0">
                <a:solidFill>
                  <a:srgbClr val="0000CC"/>
                </a:solidFill>
              </a:rPr>
              <a:t>am sometimes </a:t>
            </a:r>
            <a:r>
              <a:rPr lang="en-US" sz="3400" dirty="0" smtClean="0"/>
              <a:t>late for school. </a:t>
            </a:r>
            <a:r>
              <a:rPr lang="en-US" sz="3400" dirty="0" smtClean="0">
                <a:solidFill>
                  <a:srgbClr val="0000CC"/>
                </a:solidFill>
              </a:rPr>
              <a:t>Sometimes </a:t>
            </a:r>
            <a:r>
              <a:rPr lang="en-US" sz="3400" dirty="0" smtClean="0"/>
              <a:t>I am late for school. I am late for school </a:t>
            </a:r>
            <a:r>
              <a:rPr lang="en-US" sz="3400" dirty="0" smtClean="0">
                <a:solidFill>
                  <a:srgbClr val="0000CC"/>
                </a:solidFill>
              </a:rPr>
              <a:t>sometimes</a:t>
            </a:r>
            <a:r>
              <a:rPr lang="en-US" sz="3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329642" cy="59293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PRACTICE EXERCISE:</a:t>
            </a:r>
          </a:p>
          <a:p>
            <a:pPr>
              <a:buNone/>
            </a:pPr>
            <a:r>
              <a:rPr lang="en-US" b="1" dirty="0" smtClean="0"/>
              <a:t>Complete these sentences with </a:t>
            </a:r>
            <a:r>
              <a:rPr lang="en-US" b="1" u="sng" dirty="0" smtClean="0"/>
              <a:t>always, often, usually, sometimes or never. </a:t>
            </a:r>
          </a:p>
          <a:p>
            <a:pPr>
              <a:buNone/>
            </a:pPr>
            <a:r>
              <a:rPr lang="en-US" u="sng" dirty="0" smtClean="0"/>
              <a:t>Example: </a:t>
            </a:r>
            <a:r>
              <a:rPr lang="en-US" dirty="0" smtClean="0"/>
              <a:t>I get up at 9 o'clock. </a:t>
            </a:r>
            <a:r>
              <a:rPr lang="en-US" dirty="0" smtClean="0">
                <a:solidFill>
                  <a:srgbClr val="FF0000"/>
                </a:solidFill>
              </a:rPr>
              <a:t>(100%) </a:t>
            </a:r>
          </a:p>
          <a:p>
            <a:pPr>
              <a:buFont typeface="Symbol"/>
              <a:buChar char="Þ"/>
            </a:pPr>
            <a:r>
              <a:rPr lang="en-US" dirty="0" smtClean="0"/>
              <a:t>I </a:t>
            </a:r>
            <a:r>
              <a:rPr lang="en-US" dirty="0" smtClean="0">
                <a:solidFill>
                  <a:schemeClr val="tx2"/>
                </a:solidFill>
              </a:rPr>
              <a:t>always</a:t>
            </a:r>
            <a:r>
              <a:rPr lang="en-US" dirty="0" smtClean="0"/>
              <a:t> get up at 9 o’clock.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1</a:t>
            </a:r>
            <a:r>
              <a:rPr lang="en-US" dirty="0" smtClean="0"/>
              <a:t>. My mother makes cakes on Tuesdays. </a:t>
            </a:r>
            <a:r>
              <a:rPr lang="en-US" dirty="0" smtClean="0">
                <a:solidFill>
                  <a:srgbClr val="FF0000"/>
                </a:solidFill>
              </a:rPr>
              <a:t>(75%) </a:t>
            </a:r>
          </a:p>
          <a:p>
            <a:pPr>
              <a:buNone/>
            </a:pPr>
            <a:r>
              <a:rPr lang="en-US" dirty="0" smtClean="0"/>
              <a:t>=&gt; ……………………………………………………………………………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2. I am hungry at lunch time. </a:t>
            </a:r>
            <a:r>
              <a:rPr lang="en-US" dirty="0" smtClean="0">
                <a:solidFill>
                  <a:srgbClr val="FF0000"/>
                </a:solidFill>
              </a:rPr>
              <a:t>(100%) </a:t>
            </a:r>
          </a:p>
          <a:p>
            <a:pPr>
              <a:buNone/>
            </a:pPr>
            <a:r>
              <a:rPr lang="en-US" dirty="0" smtClean="0"/>
              <a:t>=&gt; ……………………………………………………………………………</a:t>
            </a: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500" dirty="0"/>
              <a:t>3</a:t>
            </a:r>
            <a:r>
              <a:rPr lang="en-US" sz="5500" dirty="0" smtClean="0"/>
              <a:t>. I am late for dinner. </a:t>
            </a:r>
            <a:r>
              <a:rPr lang="en-US" sz="5500" dirty="0" smtClean="0">
                <a:solidFill>
                  <a:srgbClr val="FF0000"/>
                </a:solidFill>
              </a:rPr>
              <a:t>(55%) </a:t>
            </a:r>
          </a:p>
          <a:p>
            <a:pPr>
              <a:buFont typeface="Symbol"/>
              <a:buChar char="Þ"/>
            </a:pPr>
            <a:r>
              <a:rPr lang="en-US" sz="5500" dirty="0" smtClean="0"/>
              <a:t>……………………………………………………………………………………..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5500" dirty="0"/>
              <a:t>4</a:t>
            </a:r>
            <a:r>
              <a:rPr lang="en-US" sz="5500" dirty="0" smtClean="0"/>
              <a:t>. Pete has a party on his birthday. </a:t>
            </a:r>
            <a:r>
              <a:rPr lang="en-US" sz="5500" dirty="0" smtClean="0">
                <a:solidFill>
                  <a:srgbClr val="FF0000"/>
                </a:solidFill>
              </a:rPr>
              <a:t>(100%) </a:t>
            </a:r>
          </a:p>
          <a:p>
            <a:pPr>
              <a:buFont typeface="Symbol"/>
              <a:buChar char="Þ"/>
            </a:pPr>
            <a:r>
              <a:rPr lang="en-US" sz="5500" dirty="0" smtClean="0"/>
              <a:t>……………………………………………………………………………………..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5500" dirty="0"/>
              <a:t>5</a:t>
            </a:r>
            <a:r>
              <a:rPr lang="en-US" sz="5500" dirty="0" smtClean="0"/>
              <a:t>. We have fireworks on New Year's Eve. </a:t>
            </a:r>
            <a:r>
              <a:rPr lang="en-US" sz="5500" dirty="0" smtClean="0">
                <a:solidFill>
                  <a:srgbClr val="FF0000"/>
                </a:solidFill>
              </a:rPr>
              <a:t>(25%) </a:t>
            </a:r>
          </a:p>
          <a:p>
            <a:pPr>
              <a:buFont typeface="Symbol"/>
              <a:buChar char="Þ"/>
            </a:pPr>
            <a:r>
              <a:rPr lang="en-US" sz="5500" dirty="0" smtClean="0"/>
              <a:t>……………………………………………………………………………………..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5500" dirty="0"/>
              <a:t>6</a:t>
            </a:r>
            <a:r>
              <a:rPr lang="en-US" sz="5500" dirty="0" smtClean="0"/>
              <a:t>. Sam meets his friends on New Year's Eve. </a:t>
            </a:r>
            <a:r>
              <a:rPr lang="en-US" sz="5500" dirty="0" smtClean="0">
                <a:solidFill>
                  <a:srgbClr val="FF0000"/>
                </a:solidFill>
              </a:rPr>
              <a:t>(90%) </a:t>
            </a:r>
          </a:p>
          <a:p>
            <a:pPr>
              <a:buFont typeface="Symbol"/>
              <a:buChar char="Þ"/>
            </a:pPr>
            <a:r>
              <a:rPr lang="en-US" sz="5500" dirty="0" smtClean="0"/>
              <a:t>……………………………………………………………………………………..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5500" dirty="0"/>
              <a:t>7</a:t>
            </a:r>
            <a:r>
              <a:rPr lang="en-US" sz="5500" dirty="0" smtClean="0"/>
              <a:t>. You eat spaghetti with a knife.</a:t>
            </a:r>
            <a:r>
              <a:rPr lang="en-US" sz="5500" dirty="0" smtClean="0">
                <a:solidFill>
                  <a:srgbClr val="FF0000"/>
                </a:solidFill>
              </a:rPr>
              <a:t> (0%) </a:t>
            </a:r>
            <a:endParaRPr lang="vi-VN" sz="5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5500" dirty="0" smtClean="0"/>
              <a:t>=&gt; ……………………………………………………………………………………..</a:t>
            </a: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Answer keys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My mother </a:t>
            </a:r>
            <a:r>
              <a:rPr lang="en-US" dirty="0" smtClean="0">
                <a:solidFill>
                  <a:srgbClr val="0000CC"/>
                </a:solidFill>
              </a:rPr>
              <a:t>usually makes </a:t>
            </a:r>
            <a:r>
              <a:rPr lang="en-US" dirty="0" smtClean="0"/>
              <a:t>cakes on Tuesdays. </a:t>
            </a:r>
            <a:r>
              <a:rPr lang="en-US" dirty="0" smtClean="0">
                <a:solidFill>
                  <a:srgbClr val="FF0000"/>
                </a:solidFill>
              </a:rPr>
              <a:t>(75%) </a:t>
            </a:r>
          </a:p>
          <a:p>
            <a:pPr marL="514350" indent="-514350">
              <a:buAutoNum type="arabicPeriod"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0000CC"/>
                </a:solidFill>
              </a:rPr>
              <a:t>am always </a:t>
            </a:r>
            <a:r>
              <a:rPr lang="en-US" dirty="0" smtClean="0"/>
              <a:t>hungry at lunch time. </a:t>
            </a:r>
            <a:r>
              <a:rPr lang="en-US" dirty="0" smtClean="0">
                <a:solidFill>
                  <a:srgbClr val="FF0000"/>
                </a:solidFill>
              </a:rPr>
              <a:t>(100%) </a:t>
            </a:r>
          </a:p>
          <a:p>
            <a:pPr marL="514350" indent="-514350">
              <a:buAutoNum type="arabicPeriod"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0000CC"/>
                </a:solidFill>
              </a:rPr>
              <a:t>am often </a:t>
            </a:r>
            <a:r>
              <a:rPr lang="en-US" dirty="0" smtClean="0"/>
              <a:t>late for dinner. </a:t>
            </a:r>
            <a:r>
              <a:rPr lang="en-US" dirty="0" smtClean="0">
                <a:solidFill>
                  <a:srgbClr val="FF0000"/>
                </a:solidFill>
              </a:rPr>
              <a:t>(55%) </a:t>
            </a:r>
          </a:p>
          <a:p>
            <a:pPr>
              <a:buNone/>
            </a:pPr>
            <a:r>
              <a:rPr lang="en-US" dirty="0" smtClean="0"/>
              <a:t>4.   Pete </a:t>
            </a:r>
            <a:r>
              <a:rPr lang="en-US" dirty="0" smtClean="0">
                <a:solidFill>
                  <a:srgbClr val="0000CC"/>
                </a:solidFill>
              </a:rPr>
              <a:t>always has </a:t>
            </a:r>
            <a:r>
              <a:rPr lang="en-US" dirty="0" smtClean="0"/>
              <a:t>a party on his birthday. </a:t>
            </a:r>
            <a:r>
              <a:rPr lang="en-US" dirty="0" smtClean="0">
                <a:solidFill>
                  <a:srgbClr val="FF0000"/>
                </a:solidFill>
              </a:rPr>
              <a:t>(100%) </a:t>
            </a:r>
          </a:p>
          <a:p>
            <a:pPr>
              <a:buNone/>
            </a:pPr>
            <a:r>
              <a:rPr lang="en-US" dirty="0" smtClean="0"/>
              <a:t>5.   We </a:t>
            </a:r>
            <a:r>
              <a:rPr lang="en-US" dirty="0" smtClean="0">
                <a:solidFill>
                  <a:srgbClr val="0000CC"/>
                </a:solidFill>
              </a:rPr>
              <a:t>sometimes have </a:t>
            </a:r>
            <a:r>
              <a:rPr lang="en-US" dirty="0" smtClean="0"/>
              <a:t>fireworks on New Year's Eve. </a:t>
            </a:r>
            <a:r>
              <a:rPr lang="en-US" dirty="0" smtClean="0">
                <a:solidFill>
                  <a:srgbClr val="FF0000"/>
                </a:solidFill>
              </a:rPr>
              <a:t>(25%) </a:t>
            </a:r>
          </a:p>
          <a:p>
            <a:pPr>
              <a:buNone/>
            </a:pPr>
            <a:r>
              <a:rPr lang="en-US" dirty="0" smtClean="0"/>
              <a:t>6.   Sam </a:t>
            </a:r>
            <a:r>
              <a:rPr lang="en-US" dirty="0" smtClean="0">
                <a:solidFill>
                  <a:srgbClr val="0000CC"/>
                </a:solidFill>
              </a:rPr>
              <a:t>usually meets</a:t>
            </a:r>
            <a:r>
              <a:rPr lang="en-US" dirty="0" smtClean="0"/>
              <a:t> his friends on New Year's Eve. </a:t>
            </a:r>
            <a:r>
              <a:rPr lang="en-US" dirty="0" smtClean="0">
                <a:solidFill>
                  <a:srgbClr val="FF0000"/>
                </a:solidFill>
              </a:rPr>
              <a:t>(90%) </a:t>
            </a:r>
          </a:p>
          <a:p>
            <a:pPr>
              <a:buNone/>
            </a:pPr>
            <a:r>
              <a:rPr lang="en-US" dirty="0" smtClean="0"/>
              <a:t>7. You </a:t>
            </a:r>
            <a:r>
              <a:rPr lang="en-US" dirty="0" smtClean="0">
                <a:solidFill>
                  <a:srgbClr val="0000CC"/>
                </a:solidFill>
              </a:rPr>
              <a:t>never eat </a:t>
            </a:r>
            <a:r>
              <a:rPr lang="en-US" dirty="0" smtClean="0"/>
              <a:t>spaghetti with a knife. </a:t>
            </a:r>
            <a:r>
              <a:rPr lang="en-US" dirty="0" smtClean="0">
                <a:solidFill>
                  <a:srgbClr val="FF0000"/>
                </a:solidFill>
              </a:rPr>
              <a:t>(0%) </a:t>
            </a:r>
            <a:endParaRPr lang="vi-V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vi-VN" sz="5000" b="1" dirty="0" smtClean="0">
                <a:solidFill>
                  <a:srgbClr val="FF0000"/>
                </a:solidFill>
              </a:rPr>
              <a:t>THE END</a:t>
            </a:r>
            <a:endParaRPr lang="vi-VN" sz="5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5000" b="1" dirty="0" smtClean="0">
                <a:solidFill>
                  <a:srgbClr val="FF0000"/>
                </a:solidFill>
                <a:latin typeface="Calibri" pitchFamily="34" charset="0"/>
              </a:rPr>
              <a:t>Learning outcomes</a:t>
            </a:r>
            <a:endParaRPr lang="vi-VN" sz="5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600" dirty="0" smtClean="0">
                <a:latin typeface="Calibri" pitchFamily="34" charset="0"/>
              </a:rPr>
              <a:t>Learn some new words about festivals and do </a:t>
            </a:r>
            <a:r>
              <a:rPr lang="vi-VN" sz="3600" u="sng" dirty="0" smtClean="0">
                <a:latin typeface="Calibri" pitchFamily="34" charset="0"/>
              </a:rPr>
              <a:t>Right/Wrong</a:t>
            </a:r>
            <a:r>
              <a:rPr lang="vi-VN" sz="3600" dirty="0" smtClean="0">
                <a:latin typeface="Calibri" pitchFamily="34" charset="0"/>
              </a:rPr>
              <a:t> exercise.</a:t>
            </a:r>
          </a:p>
          <a:p>
            <a:r>
              <a:rPr lang="vi-VN" sz="3600" dirty="0" smtClean="0">
                <a:latin typeface="Calibri" pitchFamily="34" charset="0"/>
              </a:rPr>
              <a:t>Use adverbs of frequency in appropriate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vi-VN" sz="5000" b="1" dirty="0" smtClean="0">
                <a:solidFill>
                  <a:srgbClr val="0000CC"/>
                </a:solidFill>
                <a:latin typeface="Calibri" pitchFamily="34" charset="0"/>
              </a:rPr>
              <a:t>I. READING</a:t>
            </a:r>
            <a:endParaRPr lang="vi-VN" sz="5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3800" b="1" dirty="0" smtClean="0">
                <a:solidFill>
                  <a:srgbClr val="FF0000"/>
                </a:solidFill>
                <a:latin typeface="Calibri" pitchFamily="34" charset="0"/>
              </a:rPr>
              <a:t>	Before you read, answer the following questions</a:t>
            </a:r>
          </a:p>
          <a:p>
            <a:pPr marL="514350" indent="-514350">
              <a:buAutoNum type="arabicPeriod"/>
            </a:pPr>
            <a:r>
              <a:rPr lang="vi-VN" sz="3800" dirty="0" smtClean="0">
                <a:latin typeface="Calibri" pitchFamily="34" charset="0"/>
              </a:rPr>
              <a:t>What are some important festivals in your country?</a:t>
            </a:r>
          </a:p>
          <a:p>
            <a:pPr marL="514350" indent="-514350">
              <a:buAutoNum type="arabicPeriod"/>
            </a:pPr>
            <a:r>
              <a:rPr lang="vi-VN" sz="3800" dirty="0" smtClean="0">
                <a:latin typeface="Calibri" pitchFamily="34" charset="0"/>
              </a:rPr>
              <a:t>What is your favourite festival? Why? When is it celebrated? What do people usually do in the festival?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vi-VN" sz="3000" b="1" dirty="0" smtClean="0">
                <a:solidFill>
                  <a:srgbClr val="FF0000"/>
                </a:solidFill>
                <a:latin typeface="Calibri" pitchFamily="34" charset="0"/>
              </a:rPr>
              <a:t>VOCABULARY</a:t>
            </a:r>
          </a:p>
          <a:p>
            <a:pPr marL="514350" indent="-514350" algn="just">
              <a:buAutoNum type="arabicPeriod"/>
            </a:pPr>
            <a:r>
              <a:rPr lang="vi-VN" sz="3000" b="1" dirty="0" smtClean="0">
                <a:latin typeface="Calibri" pitchFamily="34" charset="0"/>
              </a:rPr>
              <a:t>Festival</a:t>
            </a:r>
            <a:r>
              <a:rPr lang="vi-VN" sz="3000" dirty="0" smtClean="0">
                <a:latin typeface="Calibri" pitchFamily="34" charset="0"/>
              </a:rPr>
              <a:t> (n)</a:t>
            </a:r>
            <a:r>
              <a:rPr lang="vi-VN" sz="3000" dirty="0">
                <a:latin typeface="Calibri" pitchFamily="34" charset="0"/>
              </a:rPr>
              <a:t> </a:t>
            </a:r>
            <a:r>
              <a:rPr lang="vi-VN" sz="3000" dirty="0">
                <a:solidFill>
                  <a:srgbClr val="FF0000"/>
                </a:solidFill>
                <a:latin typeface="Calibri" pitchFamily="34" charset="0"/>
              </a:rPr>
              <a:t>/ˈfes.tɪ.vəl/</a:t>
            </a:r>
            <a:r>
              <a:rPr lang="vi-VN" sz="3000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vi-VN" sz="3000" dirty="0" smtClean="0">
                <a:latin typeface="Calibri" pitchFamily="34" charset="0"/>
              </a:rPr>
              <a:t>a special day or period, usually in memory of a religious event, with social activities, food, or ceremonies.</a:t>
            </a:r>
          </a:p>
          <a:p>
            <a:pPr marL="514350" indent="-514350" algn="just">
              <a:buAutoNum type="arabicPeriod"/>
            </a:pPr>
            <a:r>
              <a:rPr lang="vi-VN" sz="3000" b="1" dirty="0" smtClean="0">
                <a:latin typeface="Calibri" pitchFamily="34" charset="0"/>
              </a:rPr>
              <a:t>Square </a:t>
            </a:r>
            <a:r>
              <a:rPr lang="vi-VN" sz="3000" dirty="0" smtClean="0">
                <a:latin typeface="Calibri" pitchFamily="34" charset="0"/>
              </a:rPr>
              <a:t>(n)</a:t>
            </a:r>
            <a:r>
              <a:rPr lang="vi-VN" sz="3000" dirty="0">
                <a:latin typeface="Calibri" pitchFamily="34" charset="0"/>
              </a:rPr>
              <a:t> </a:t>
            </a:r>
            <a:r>
              <a:rPr lang="vi-VN" sz="3000" dirty="0">
                <a:solidFill>
                  <a:srgbClr val="FF0000"/>
                </a:solidFill>
                <a:latin typeface="Calibri" pitchFamily="34" charset="0"/>
              </a:rPr>
              <a:t>/skweər/</a:t>
            </a:r>
            <a:r>
              <a:rPr lang="vi-VN" sz="3000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vi-VN" sz="3000" dirty="0" smtClean="0">
                <a:latin typeface="Calibri" pitchFamily="34" charset="0"/>
              </a:rPr>
              <a:t>an area of approximately square-shaped land in a city or a town, often including the buildings that surround it.</a:t>
            </a:r>
            <a:endParaRPr lang="en-US" sz="3000" dirty="0" smtClean="0">
              <a:latin typeface="Calibri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000" b="1" dirty="0" smtClean="0">
                <a:latin typeface="Calibri" pitchFamily="34" charset="0"/>
              </a:rPr>
              <a:t>Firework</a:t>
            </a:r>
            <a:r>
              <a:rPr lang="en-US" sz="3000" dirty="0" smtClean="0">
                <a:latin typeface="Calibri" pitchFamily="34" charset="0"/>
              </a:rPr>
              <a:t> (n)</a:t>
            </a:r>
            <a:r>
              <a:rPr lang="vi-VN" sz="3000" dirty="0">
                <a:latin typeface="Calibri" pitchFamily="34" charset="0"/>
              </a:rPr>
              <a:t> </a:t>
            </a:r>
            <a:r>
              <a:rPr lang="vi-VN" sz="3000" dirty="0">
                <a:solidFill>
                  <a:srgbClr val="FF0000"/>
                </a:solidFill>
                <a:latin typeface="Calibri" pitchFamily="34" charset="0"/>
              </a:rPr>
              <a:t>/ˈfaɪə.wɜːk/</a:t>
            </a:r>
            <a:r>
              <a:rPr lang="en-US" sz="3000" dirty="0" smtClean="0">
                <a:latin typeface="Calibri" pitchFamily="34" charset="0"/>
              </a:rPr>
              <a:t>: device containing chemicals that burn or explode  with colored flames.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n-US" sz="3000" b="1" dirty="0" smtClean="0">
                <a:latin typeface="Calibri" pitchFamily="34" charset="0"/>
              </a:rPr>
              <a:t>To throw </a:t>
            </a:r>
            <a:r>
              <a:rPr lang="en-US" sz="3000" dirty="0" smtClean="0">
                <a:latin typeface="Calibri" pitchFamily="34" charset="0"/>
              </a:rPr>
              <a:t>(v)</a:t>
            </a:r>
            <a:r>
              <a:rPr lang="el-GR" sz="3000" dirty="0" smtClean="0">
                <a:latin typeface="Calibri" pitchFamily="34" charset="0"/>
              </a:rPr>
              <a:t> </a:t>
            </a:r>
            <a:r>
              <a:rPr lang="el-GR" sz="3000" dirty="0" smtClean="0">
                <a:solidFill>
                  <a:srgbClr val="FF0000"/>
                </a:solidFill>
                <a:latin typeface="Calibri" pitchFamily="34" charset="0"/>
              </a:rPr>
              <a:t>/θ</a:t>
            </a:r>
            <a:r>
              <a:rPr lang="vi-VN" sz="3000" dirty="0" smtClean="0">
                <a:solidFill>
                  <a:srgbClr val="FF0000"/>
                </a:solidFill>
                <a:latin typeface="Calibri" pitchFamily="34" charset="0"/>
              </a:rPr>
              <a:t>rəʊ/ </a:t>
            </a:r>
            <a:r>
              <a:rPr lang="en-US" sz="3000" dirty="0" smtClean="0">
                <a:latin typeface="Calibri" pitchFamily="34" charset="0"/>
              </a:rPr>
              <a:t>: to send something through the air with some force, especially by moving the arm</a:t>
            </a:r>
            <a:r>
              <a:rPr lang="en-US" sz="3000" dirty="0" smtClean="0">
                <a:latin typeface="Calibri" pitchFamily="34" charset="0"/>
              </a:rPr>
              <a:t>.</a:t>
            </a:r>
            <a:endParaRPr lang="en-US" sz="3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en-US" sz="3300" b="1" dirty="0" smtClean="0">
                <a:solidFill>
                  <a:srgbClr val="FF0000"/>
                </a:solidFill>
              </a:rPr>
              <a:t>Read </a:t>
            </a:r>
            <a:r>
              <a:rPr lang="en-US" sz="3300" b="1" dirty="0" smtClean="0">
                <a:solidFill>
                  <a:srgbClr val="FF0000"/>
                </a:solidFill>
              </a:rPr>
              <a:t>the text below </a:t>
            </a:r>
            <a:r>
              <a:rPr lang="en-US" sz="3300" b="1" dirty="0" smtClean="0">
                <a:solidFill>
                  <a:srgbClr val="FF0000"/>
                </a:solidFill>
              </a:rPr>
              <a:t>about </a:t>
            </a:r>
            <a:r>
              <a:rPr lang="en-US" sz="3300" b="1" dirty="0" smtClean="0">
                <a:solidFill>
                  <a:srgbClr val="FF0000"/>
                </a:solidFill>
              </a:rPr>
              <a:t>a festival in Spain. 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6215082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	</a:t>
            </a:r>
            <a:r>
              <a:rPr lang="en-US" sz="3800" dirty="0" smtClean="0">
                <a:latin typeface="+mj-lt"/>
              </a:rPr>
              <a:t>Antonio </a:t>
            </a:r>
            <a:r>
              <a:rPr lang="en-US" sz="3800" dirty="0" smtClean="0">
                <a:latin typeface="+mj-lt"/>
              </a:rPr>
              <a:t>lives in the city of Valencia in  Spain. Every year </a:t>
            </a:r>
            <a:r>
              <a:rPr lang="en-US" sz="3800" dirty="0" smtClean="0">
                <a:latin typeface="+mj-lt"/>
              </a:rPr>
              <a:t>he </a:t>
            </a:r>
            <a:r>
              <a:rPr lang="en-US" sz="3800" dirty="0" smtClean="0">
                <a:latin typeface="+mj-lt"/>
              </a:rPr>
              <a:t>goes to La </a:t>
            </a:r>
            <a:r>
              <a:rPr lang="en-US" sz="3800" dirty="0" err="1" smtClean="0">
                <a:latin typeface="+mj-lt"/>
              </a:rPr>
              <a:t>Tomatina</a:t>
            </a:r>
            <a:r>
              <a:rPr lang="en-US" sz="3800" dirty="0" smtClean="0">
                <a:latin typeface="+mj-lt"/>
              </a:rPr>
              <a:t> Festival </a:t>
            </a:r>
            <a:r>
              <a:rPr lang="en-US" sz="3800" dirty="0" smtClean="0">
                <a:latin typeface="+mj-lt"/>
              </a:rPr>
              <a:t>in  </a:t>
            </a:r>
            <a:r>
              <a:rPr lang="en-US" sz="3800" dirty="0" err="1" smtClean="0">
                <a:latin typeface="+mj-lt"/>
              </a:rPr>
              <a:t>Bunol</a:t>
            </a:r>
            <a:r>
              <a:rPr lang="en-US" sz="3800" dirty="0" smtClean="0">
                <a:latin typeface="+mj-lt"/>
              </a:rPr>
              <a:t>, a town near </a:t>
            </a:r>
            <a:r>
              <a:rPr lang="en-US" sz="3800" dirty="0" smtClean="0">
                <a:latin typeface="+mj-lt"/>
              </a:rPr>
              <a:t>Valencia</a:t>
            </a:r>
            <a:r>
              <a:rPr lang="en-US" sz="3800" dirty="0" smtClean="0">
                <a:latin typeface="+mj-lt"/>
              </a:rPr>
              <a:t>. The festival  is  on the  last  Wednesday in </a:t>
            </a:r>
            <a:r>
              <a:rPr lang="en-US" sz="3800" dirty="0" smtClean="0">
                <a:latin typeface="+mj-lt"/>
              </a:rPr>
              <a:t>August</a:t>
            </a:r>
            <a:r>
              <a:rPr lang="en-US" sz="3800" dirty="0" smtClean="0">
                <a:latin typeface="+mj-lt"/>
              </a:rPr>
              <a:t>, when everyone comes into the main square to throw </a:t>
            </a:r>
            <a:r>
              <a:rPr lang="en-US" sz="3800" dirty="0" smtClean="0">
                <a:latin typeface="+mj-lt"/>
              </a:rPr>
              <a:t>tomatoes </a:t>
            </a:r>
            <a:r>
              <a:rPr lang="en-US" sz="3800" dirty="0" smtClean="0">
                <a:latin typeface="+mj-lt"/>
              </a:rPr>
              <a:t>at each other. </a:t>
            </a:r>
          </a:p>
          <a:p>
            <a:pPr algn="just">
              <a:spcBef>
                <a:spcPts val="0"/>
              </a:spcBef>
              <a:buNone/>
            </a:pPr>
            <a:endParaRPr lang="en-US" sz="3800" dirty="0" smtClean="0">
              <a:latin typeface="+mj-lt"/>
            </a:endParaRPr>
          </a:p>
          <a:p>
            <a:pPr algn="just">
              <a:buNone/>
            </a:pPr>
            <a:r>
              <a:rPr lang="en-US" sz="3800" dirty="0" smtClean="0">
                <a:latin typeface="+mj-lt"/>
              </a:rPr>
              <a:t>	Before </a:t>
            </a:r>
            <a:r>
              <a:rPr lang="en-US" sz="3800" dirty="0" smtClean="0">
                <a:latin typeface="+mj-lt"/>
              </a:rPr>
              <a:t>the fun begins, people cover the shop windows with </a:t>
            </a:r>
            <a:r>
              <a:rPr lang="en-US" sz="3800" dirty="0" smtClean="0">
                <a:latin typeface="+mj-lt"/>
              </a:rPr>
              <a:t>plastic</a:t>
            </a:r>
            <a:r>
              <a:rPr lang="en-US" sz="3800" dirty="0" smtClean="0">
                <a:latin typeface="+mj-lt"/>
              </a:rPr>
              <a:t>. Antonio </a:t>
            </a:r>
            <a:r>
              <a:rPr lang="en-US" sz="3800" dirty="0" smtClean="0">
                <a:latin typeface="+mj-lt"/>
              </a:rPr>
              <a:t>always wears </a:t>
            </a:r>
            <a:r>
              <a:rPr lang="en-US" sz="3800" dirty="0" smtClean="0">
                <a:latin typeface="+mj-lt"/>
              </a:rPr>
              <a:t>his oldest clothes so he doesn't </a:t>
            </a:r>
            <a:r>
              <a:rPr lang="en-US" sz="3800" dirty="0" smtClean="0">
                <a:latin typeface="+mj-lt"/>
              </a:rPr>
              <a:t>get </a:t>
            </a:r>
            <a:r>
              <a:rPr lang="en-US" sz="3800" dirty="0" smtClean="0">
                <a:latin typeface="+mj-lt"/>
              </a:rPr>
              <a:t>his best clothes dirty. He also always puts his camera in a </a:t>
            </a:r>
            <a:r>
              <a:rPr lang="en-US" sz="3800" dirty="0" smtClean="0">
                <a:latin typeface="+mj-lt"/>
              </a:rPr>
              <a:t>plastic </a:t>
            </a:r>
            <a:r>
              <a:rPr lang="en-US" sz="3800" dirty="0" smtClean="0">
                <a:latin typeface="+mj-lt"/>
              </a:rPr>
              <a:t>bag to keep it clean. In the morning trucks arrive in the </a:t>
            </a:r>
            <a:r>
              <a:rPr lang="en-US" sz="3800" dirty="0" smtClean="0">
                <a:latin typeface="+mj-lt"/>
              </a:rPr>
              <a:t>main </a:t>
            </a:r>
            <a:r>
              <a:rPr lang="en-US" sz="3800" dirty="0" smtClean="0">
                <a:latin typeface="+mj-lt"/>
              </a:rPr>
              <a:t>square, the  Plaza del  Pueblo, bringing more than </a:t>
            </a:r>
            <a:r>
              <a:rPr lang="en-US" sz="3800" dirty="0" smtClean="0">
                <a:latin typeface="+mj-lt"/>
              </a:rPr>
              <a:t>100,000 </a:t>
            </a:r>
            <a:r>
              <a:rPr lang="en-US" sz="3800" dirty="0" smtClean="0">
                <a:latin typeface="+mj-lt"/>
              </a:rPr>
              <a:t>kilos of tomatoes. The fight begins at 11 o'clock and </a:t>
            </a:r>
            <a:r>
              <a:rPr lang="en-US" sz="3800" dirty="0" smtClean="0">
                <a:latin typeface="+mj-lt"/>
              </a:rPr>
              <a:t>always </a:t>
            </a:r>
            <a:r>
              <a:rPr lang="en-US" sz="3800" dirty="0" smtClean="0">
                <a:latin typeface="+mj-lt"/>
              </a:rPr>
              <a:t>lasts for two hours. At exactly 1 o'clock everyone stops. </a:t>
            </a:r>
            <a:r>
              <a:rPr lang="en-US" sz="3800" dirty="0" smtClean="0">
                <a:latin typeface="+mj-lt"/>
              </a:rPr>
              <a:t>They </a:t>
            </a:r>
            <a:r>
              <a:rPr lang="en-US" sz="3800" dirty="0" smtClean="0">
                <a:latin typeface="+mj-lt"/>
              </a:rPr>
              <a:t>never throw tomatoes after 1 o'clock. They then usually </a:t>
            </a:r>
            <a:r>
              <a:rPr lang="en-US" sz="3800" dirty="0" smtClean="0">
                <a:latin typeface="+mj-lt"/>
              </a:rPr>
              <a:t>spend </a:t>
            </a:r>
            <a:r>
              <a:rPr lang="en-US" sz="3800" dirty="0" smtClean="0">
                <a:latin typeface="+mj-lt"/>
              </a:rPr>
              <a:t>the rest of the day cleaning themselves and the town! </a:t>
            </a:r>
            <a:r>
              <a:rPr lang="en-US" sz="3800" dirty="0" smtClean="0">
                <a:latin typeface="+mj-lt"/>
              </a:rPr>
              <a:t>In </a:t>
            </a:r>
            <a:r>
              <a:rPr lang="en-US" sz="3800" dirty="0" smtClean="0">
                <a:latin typeface="+mj-lt"/>
              </a:rPr>
              <a:t>the evening, Antonio usually watches the fireworks, eats the </a:t>
            </a:r>
            <a:r>
              <a:rPr lang="en-US" sz="3800" dirty="0" smtClean="0">
                <a:latin typeface="+mj-lt"/>
              </a:rPr>
              <a:t>local </a:t>
            </a:r>
            <a:r>
              <a:rPr lang="en-US" sz="3800" dirty="0" smtClean="0">
                <a:latin typeface="+mj-lt"/>
              </a:rPr>
              <a:t>food and sometimes joins in the dancing. </a:t>
            </a:r>
            <a:endParaRPr lang="vi-VN" sz="3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786842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+mj-lt"/>
              </a:rPr>
              <a:t>Decide if the following statements are </a:t>
            </a:r>
            <a:r>
              <a:rPr lang="en-US" sz="3000" b="1" u="sng" dirty="0" smtClean="0">
                <a:solidFill>
                  <a:srgbClr val="FF0000"/>
                </a:solidFill>
                <a:latin typeface="+mj-lt"/>
              </a:rPr>
              <a:t>Right</a:t>
            </a:r>
            <a:r>
              <a:rPr lang="en-US" sz="3000" b="1" dirty="0" smtClean="0">
                <a:solidFill>
                  <a:srgbClr val="FF0000"/>
                </a:solidFill>
                <a:latin typeface="+mj-lt"/>
              </a:rPr>
              <a:t> or </a:t>
            </a:r>
            <a:r>
              <a:rPr lang="en-US" sz="3000" b="1" u="sng" dirty="0" smtClean="0">
                <a:solidFill>
                  <a:srgbClr val="FF0000"/>
                </a:solidFill>
                <a:latin typeface="+mj-lt"/>
              </a:rPr>
              <a:t>Wrong</a:t>
            </a:r>
            <a:r>
              <a:rPr lang="en-US" sz="3000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en-US" sz="30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n-US" sz="3000" b="1" dirty="0" smtClean="0">
                <a:latin typeface="+mj-lt"/>
              </a:rPr>
              <a:t>1</a:t>
            </a:r>
            <a:r>
              <a:rPr lang="en-US" sz="2900" b="1" dirty="0" smtClean="0">
                <a:latin typeface="+mj-lt"/>
              </a:rPr>
              <a:t>.</a:t>
            </a:r>
            <a:r>
              <a:rPr lang="en-US" sz="2900" dirty="0" smtClean="0">
                <a:latin typeface="+mj-lt"/>
              </a:rPr>
              <a:t> Antonio </a:t>
            </a:r>
            <a:r>
              <a:rPr lang="en-US" sz="2900" dirty="0" smtClean="0">
                <a:solidFill>
                  <a:srgbClr val="FF0000"/>
                </a:solidFill>
                <a:latin typeface="+mj-lt"/>
              </a:rPr>
              <a:t>comes from </a:t>
            </a:r>
            <a:r>
              <a:rPr lang="en-US" sz="2900" dirty="0" err="1" smtClean="0">
                <a:solidFill>
                  <a:srgbClr val="FF0000"/>
                </a:solidFill>
                <a:latin typeface="+mj-lt"/>
              </a:rPr>
              <a:t>Buno</a:t>
            </a:r>
            <a:r>
              <a:rPr lang="en-US" sz="2900" dirty="0" smtClean="0">
                <a:latin typeface="+mj-lt"/>
              </a:rPr>
              <a:t>! </a:t>
            </a:r>
          </a:p>
          <a:p>
            <a:pPr>
              <a:buFont typeface="Symbol"/>
              <a:buChar char="Þ"/>
            </a:pPr>
            <a:r>
              <a:rPr lang="en-US" sz="2900" b="1" dirty="0" smtClean="0">
                <a:latin typeface="+mj-lt"/>
              </a:rPr>
              <a:t>Wrong </a:t>
            </a:r>
            <a:r>
              <a:rPr lang="en-US" sz="2900" dirty="0" smtClean="0">
                <a:latin typeface="+mj-lt"/>
              </a:rPr>
              <a:t>(Antonio</a:t>
            </a:r>
            <a:r>
              <a:rPr lang="en-US" sz="29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900" dirty="0" smtClean="0">
                <a:solidFill>
                  <a:schemeClr val="tx2"/>
                </a:solidFill>
                <a:latin typeface="+mj-lt"/>
              </a:rPr>
              <a:t>lives </a:t>
            </a:r>
            <a:r>
              <a:rPr lang="en-US" sz="2900" dirty="0" smtClean="0">
                <a:latin typeface="+mj-lt"/>
              </a:rPr>
              <a:t>in the city of Valencia </a:t>
            </a:r>
            <a:r>
              <a:rPr lang="en-US" sz="2900" dirty="0" smtClean="0">
                <a:solidFill>
                  <a:schemeClr val="tx2"/>
                </a:solidFill>
                <a:latin typeface="+mj-lt"/>
              </a:rPr>
              <a:t>in Spain</a:t>
            </a:r>
            <a:r>
              <a:rPr lang="en-US" sz="2900" dirty="0" smtClean="0">
                <a:latin typeface="+mj-lt"/>
              </a:rPr>
              <a:t>).</a:t>
            </a:r>
          </a:p>
          <a:p>
            <a:pPr marL="514350" indent="-514350">
              <a:buNone/>
            </a:pPr>
            <a:r>
              <a:rPr lang="en-US" sz="2900" b="1" dirty="0" smtClean="0">
                <a:latin typeface="+mj-lt"/>
              </a:rPr>
              <a:t>2. </a:t>
            </a:r>
            <a:r>
              <a:rPr lang="en-US" sz="2900" dirty="0" smtClean="0">
                <a:latin typeface="+mj-lt"/>
              </a:rPr>
              <a:t>The festival is at the </a:t>
            </a:r>
            <a:r>
              <a:rPr lang="en-US" sz="2900" dirty="0" smtClean="0">
                <a:solidFill>
                  <a:srgbClr val="FF0000"/>
                </a:solidFill>
                <a:latin typeface="+mj-lt"/>
              </a:rPr>
              <a:t>beginning of August</a:t>
            </a:r>
            <a:r>
              <a:rPr lang="en-US" sz="2900" dirty="0" smtClean="0">
                <a:latin typeface="+mj-lt"/>
              </a:rPr>
              <a:t>. </a:t>
            </a:r>
          </a:p>
          <a:p>
            <a:pPr marL="514350" indent="-514350">
              <a:buNone/>
            </a:pPr>
            <a:r>
              <a:rPr lang="en-US" sz="2900" dirty="0" smtClean="0">
                <a:latin typeface="+mj-lt"/>
              </a:rPr>
              <a:t>=&gt; </a:t>
            </a:r>
            <a:r>
              <a:rPr lang="en-US" sz="2900" b="1" dirty="0" smtClean="0">
                <a:latin typeface="+mj-lt"/>
              </a:rPr>
              <a:t>Wrong</a:t>
            </a:r>
            <a:r>
              <a:rPr lang="en-US" sz="2900" dirty="0" smtClean="0">
                <a:latin typeface="+mj-lt"/>
              </a:rPr>
              <a:t> (The festival  is  on </a:t>
            </a:r>
            <a:r>
              <a:rPr lang="en-US" sz="2900" dirty="0" smtClean="0">
                <a:solidFill>
                  <a:schemeClr val="tx2"/>
                </a:solidFill>
                <a:latin typeface="+mj-lt"/>
              </a:rPr>
              <a:t>the  last  Wednesday in </a:t>
            </a:r>
          </a:p>
          <a:p>
            <a:pPr marL="514350" indent="-514350">
              <a:buNone/>
            </a:pPr>
            <a:r>
              <a:rPr lang="en-US" sz="2900" dirty="0" smtClean="0">
                <a:solidFill>
                  <a:schemeClr val="tx2"/>
                </a:solidFill>
                <a:latin typeface="+mj-lt"/>
              </a:rPr>
              <a:t>August).</a:t>
            </a:r>
          </a:p>
          <a:p>
            <a:pPr marL="514350" indent="-514350">
              <a:buNone/>
            </a:pPr>
            <a:r>
              <a:rPr lang="en-US" sz="2900" b="1" dirty="0" smtClean="0">
                <a:latin typeface="+mj-lt"/>
              </a:rPr>
              <a:t>3. </a:t>
            </a:r>
            <a:r>
              <a:rPr lang="en-US" sz="2900" dirty="0" smtClean="0">
                <a:latin typeface="+mj-lt"/>
              </a:rPr>
              <a:t>Antonio </a:t>
            </a:r>
            <a:r>
              <a:rPr lang="en-US" sz="2900" dirty="0" smtClean="0">
                <a:solidFill>
                  <a:srgbClr val="FF0000"/>
                </a:solidFill>
                <a:latin typeface="+mj-lt"/>
              </a:rPr>
              <a:t>never</a:t>
            </a:r>
            <a:r>
              <a:rPr lang="en-US" sz="2900" dirty="0" smtClean="0">
                <a:latin typeface="+mj-lt"/>
              </a:rPr>
              <a:t> wears his </a:t>
            </a:r>
            <a:r>
              <a:rPr lang="en-US" sz="2900" dirty="0" smtClean="0">
                <a:solidFill>
                  <a:srgbClr val="FF0000"/>
                </a:solidFill>
                <a:latin typeface="+mj-lt"/>
              </a:rPr>
              <a:t>best clothes </a:t>
            </a:r>
            <a:r>
              <a:rPr lang="en-US" sz="2900" dirty="0" smtClean="0">
                <a:latin typeface="+mj-lt"/>
              </a:rPr>
              <a:t>to the festival. </a:t>
            </a:r>
          </a:p>
          <a:p>
            <a:pPr marL="514350" indent="-514350">
              <a:buFont typeface="Symbol"/>
              <a:buChar char="Þ"/>
            </a:pPr>
            <a:r>
              <a:rPr lang="en-US" sz="2900" b="1" dirty="0" smtClean="0">
                <a:latin typeface="+mj-lt"/>
              </a:rPr>
              <a:t>Right</a:t>
            </a:r>
            <a:r>
              <a:rPr lang="en-US" sz="2900" dirty="0" smtClean="0">
                <a:latin typeface="+mj-lt"/>
              </a:rPr>
              <a:t> (Antonio </a:t>
            </a:r>
            <a:r>
              <a:rPr lang="en-US" sz="2900" dirty="0" smtClean="0">
                <a:solidFill>
                  <a:schemeClr val="tx2"/>
                </a:solidFill>
                <a:latin typeface="+mj-lt"/>
              </a:rPr>
              <a:t>always </a:t>
            </a:r>
            <a:r>
              <a:rPr lang="en-US" sz="2900" dirty="0" smtClean="0">
                <a:latin typeface="+mj-lt"/>
              </a:rPr>
              <a:t>wears his </a:t>
            </a:r>
            <a:r>
              <a:rPr lang="en-US" sz="2900" dirty="0" smtClean="0">
                <a:solidFill>
                  <a:schemeClr val="tx2"/>
                </a:solidFill>
                <a:latin typeface="+mj-lt"/>
              </a:rPr>
              <a:t>oldest</a:t>
            </a:r>
            <a:r>
              <a:rPr lang="en-US" sz="2900" dirty="0" smtClean="0">
                <a:latin typeface="+mj-lt"/>
              </a:rPr>
              <a:t> …)</a:t>
            </a:r>
          </a:p>
          <a:p>
            <a:pPr marL="514350" indent="-514350">
              <a:buNone/>
            </a:pPr>
            <a:r>
              <a:rPr lang="en-US" sz="2900" b="1" dirty="0" smtClean="0">
                <a:latin typeface="+mj-lt"/>
              </a:rPr>
              <a:t>4. </a:t>
            </a:r>
            <a:r>
              <a:rPr lang="en-US" sz="2900" dirty="0" smtClean="0">
                <a:latin typeface="+mj-lt"/>
              </a:rPr>
              <a:t>Everyone</a:t>
            </a:r>
            <a:r>
              <a:rPr lang="en-US" sz="2900" dirty="0" smtClean="0">
                <a:solidFill>
                  <a:srgbClr val="FF0000"/>
                </a:solidFill>
                <a:latin typeface="+mj-lt"/>
              </a:rPr>
              <a:t> buys </a:t>
            </a:r>
            <a:r>
              <a:rPr lang="en-US" sz="2900" dirty="0" smtClean="0">
                <a:latin typeface="+mj-lt"/>
              </a:rPr>
              <a:t>tomatoes from </a:t>
            </a:r>
            <a:r>
              <a:rPr lang="en-US" sz="2900" dirty="0" smtClean="0">
                <a:solidFill>
                  <a:srgbClr val="FF0000"/>
                </a:solidFill>
                <a:latin typeface="+mj-lt"/>
              </a:rPr>
              <a:t>a local shop</a:t>
            </a:r>
            <a:r>
              <a:rPr lang="en-US" sz="2900" dirty="0" smtClean="0">
                <a:latin typeface="+mj-lt"/>
              </a:rPr>
              <a:t>. </a:t>
            </a:r>
          </a:p>
          <a:p>
            <a:pPr marL="514350" indent="-514350">
              <a:buNone/>
            </a:pPr>
            <a:r>
              <a:rPr lang="en-US" sz="2900" dirty="0" smtClean="0">
                <a:latin typeface="+mj-lt"/>
              </a:rPr>
              <a:t>=&gt; </a:t>
            </a:r>
            <a:r>
              <a:rPr lang="en-US" sz="2900" b="1" dirty="0" smtClean="0">
                <a:latin typeface="+mj-lt"/>
              </a:rPr>
              <a:t>Wrong</a:t>
            </a:r>
            <a:r>
              <a:rPr lang="en-US" sz="2900" dirty="0" smtClean="0">
                <a:latin typeface="+mj-lt"/>
              </a:rPr>
              <a:t> (In the morning</a:t>
            </a:r>
            <a:r>
              <a:rPr lang="en-US" sz="2900" dirty="0" smtClean="0">
                <a:solidFill>
                  <a:schemeClr val="tx2"/>
                </a:solidFill>
                <a:latin typeface="+mj-lt"/>
              </a:rPr>
              <a:t> trucks </a:t>
            </a:r>
            <a:r>
              <a:rPr lang="en-US" sz="2900" dirty="0" smtClean="0">
                <a:latin typeface="+mj-lt"/>
              </a:rPr>
              <a:t>arrive in the </a:t>
            </a:r>
          </a:p>
          <a:p>
            <a:pPr marL="514350" indent="-514350">
              <a:buNone/>
            </a:pPr>
            <a:r>
              <a:rPr lang="en-US" sz="2900" dirty="0" smtClean="0">
                <a:solidFill>
                  <a:schemeClr val="tx2"/>
                </a:solidFill>
                <a:latin typeface="+mj-lt"/>
              </a:rPr>
              <a:t>main square</a:t>
            </a:r>
            <a:r>
              <a:rPr lang="en-US" sz="2900" dirty="0" smtClean="0">
                <a:latin typeface="+mj-lt"/>
              </a:rPr>
              <a:t>, the  Plaza del  Pueblo, bringing more than </a:t>
            </a:r>
          </a:p>
          <a:p>
            <a:pPr marL="514350" indent="-514350">
              <a:buNone/>
            </a:pPr>
            <a:r>
              <a:rPr lang="en-US" sz="2900" dirty="0" smtClean="0">
                <a:latin typeface="+mj-lt"/>
              </a:rPr>
              <a:t>100,000 kilos of tomatoes.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576899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5. </a:t>
            </a:r>
            <a:r>
              <a:rPr lang="en-US" dirty="0" smtClean="0"/>
              <a:t>The fight</a:t>
            </a:r>
            <a:r>
              <a:rPr lang="en-US" dirty="0" smtClean="0">
                <a:solidFill>
                  <a:srgbClr val="FF0000"/>
                </a:solidFill>
              </a:rPr>
              <a:t> usually </a:t>
            </a:r>
            <a:r>
              <a:rPr lang="en-US" dirty="0" smtClean="0"/>
              <a:t>lasts for </a:t>
            </a:r>
            <a:r>
              <a:rPr lang="en-US" dirty="0" smtClean="0">
                <a:solidFill>
                  <a:srgbClr val="FF0000"/>
                </a:solidFill>
              </a:rPr>
              <a:t>more than two hours.</a:t>
            </a:r>
          </a:p>
          <a:p>
            <a:pPr>
              <a:buNone/>
            </a:pPr>
            <a:r>
              <a:rPr lang="en-US" dirty="0" smtClean="0"/>
              <a:t>=&gt; </a:t>
            </a:r>
            <a:r>
              <a:rPr lang="en-US" b="1" dirty="0" smtClean="0"/>
              <a:t>Wrong</a:t>
            </a:r>
            <a:r>
              <a:rPr lang="en-US" dirty="0" smtClean="0"/>
              <a:t> (The fight …..</a:t>
            </a:r>
            <a:r>
              <a:rPr lang="en-US" dirty="0" smtClean="0">
                <a:solidFill>
                  <a:schemeClr val="tx2"/>
                </a:solidFill>
              </a:rPr>
              <a:t>always</a:t>
            </a:r>
            <a:r>
              <a:rPr lang="en-US" dirty="0" smtClean="0"/>
              <a:t> lasts for </a:t>
            </a:r>
            <a:r>
              <a:rPr lang="en-US" dirty="0" smtClean="0">
                <a:solidFill>
                  <a:schemeClr val="tx2"/>
                </a:solidFill>
              </a:rPr>
              <a:t>two hours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dirty="0" smtClean="0"/>
              <a:t>6.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The next day </a:t>
            </a:r>
            <a:r>
              <a:rPr lang="en-US" dirty="0" smtClean="0"/>
              <a:t> everyone cleans the streets. </a:t>
            </a:r>
          </a:p>
          <a:p>
            <a:pPr>
              <a:buFont typeface="Symbol"/>
              <a:buChar char="Þ"/>
            </a:pPr>
            <a:r>
              <a:rPr lang="en-US" b="1" dirty="0" smtClean="0"/>
              <a:t>Wrong </a:t>
            </a:r>
            <a:r>
              <a:rPr lang="en-US" dirty="0" smtClean="0"/>
              <a:t>(They then usually spend</a:t>
            </a:r>
            <a:r>
              <a:rPr lang="en-US" dirty="0" smtClean="0">
                <a:solidFill>
                  <a:schemeClr val="tx2"/>
                </a:solidFill>
              </a:rPr>
              <a:t> the rest of the day </a:t>
            </a:r>
            <a:r>
              <a:rPr lang="en-US" dirty="0" smtClean="0"/>
              <a:t>cleaning themselves and the town).</a:t>
            </a:r>
            <a:endParaRPr lang="en-US" dirty="0"/>
          </a:p>
          <a:p>
            <a:pPr>
              <a:buNone/>
            </a:pPr>
            <a:r>
              <a:rPr lang="en-US" b="1" dirty="0" smtClean="0"/>
              <a:t>7. </a:t>
            </a:r>
            <a:r>
              <a:rPr lang="en-US" dirty="0" smtClean="0"/>
              <a:t>Antonio</a:t>
            </a:r>
            <a:r>
              <a:rPr lang="en-US" dirty="0" smtClean="0">
                <a:solidFill>
                  <a:srgbClr val="FF0000"/>
                </a:solidFill>
              </a:rPr>
              <a:t> always </a:t>
            </a:r>
            <a:r>
              <a:rPr lang="en-US" dirty="0" smtClean="0"/>
              <a:t>watches the fireworks. </a:t>
            </a:r>
          </a:p>
          <a:p>
            <a:pPr>
              <a:buFont typeface="Symbol"/>
              <a:buChar char="Þ"/>
            </a:pPr>
            <a:r>
              <a:rPr lang="en-US" b="1" dirty="0" smtClean="0"/>
              <a:t>Wrong</a:t>
            </a:r>
            <a:r>
              <a:rPr lang="en-US" dirty="0" smtClean="0"/>
              <a:t> (Antonio </a:t>
            </a:r>
            <a:r>
              <a:rPr lang="en-US" dirty="0" smtClean="0">
                <a:solidFill>
                  <a:schemeClr val="tx2"/>
                </a:solidFill>
              </a:rPr>
              <a:t>usually </a:t>
            </a:r>
            <a:r>
              <a:rPr lang="en-US" dirty="0" smtClean="0"/>
              <a:t>watches the fireworks).</a:t>
            </a:r>
          </a:p>
          <a:p>
            <a:pPr>
              <a:buNone/>
            </a:pPr>
            <a:r>
              <a:rPr lang="en-US" b="1" dirty="0" smtClean="0"/>
              <a:t>8. </a:t>
            </a:r>
            <a:r>
              <a:rPr lang="en-US" dirty="0" smtClean="0"/>
              <a:t>Antonio </a:t>
            </a:r>
            <a:r>
              <a:rPr lang="en-US" dirty="0" smtClean="0">
                <a:solidFill>
                  <a:srgbClr val="FF0000"/>
                </a:solidFill>
              </a:rPr>
              <a:t>sometimes</a:t>
            </a:r>
            <a:r>
              <a:rPr lang="en-US" dirty="0" smtClean="0"/>
              <a:t> dances. </a:t>
            </a:r>
          </a:p>
          <a:p>
            <a:pPr>
              <a:buNone/>
            </a:pPr>
            <a:r>
              <a:rPr lang="en-US" dirty="0" smtClean="0"/>
              <a:t>=&gt;</a:t>
            </a:r>
            <a:r>
              <a:rPr lang="en-US" b="1" dirty="0" smtClean="0"/>
              <a:t> Right </a:t>
            </a:r>
            <a:r>
              <a:rPr lang="en-US" dirty="0" smtClean="0"/>
              <a:t>(Antonio ….</a:t>
            </a:r>
            <a:r>
              <a:rPr lang="en-US" dirty="0" smtClean="0">
                <a:solidFill>
                  <a:schemeClr val="tx2"/>
                </a:solidFill>
              </a:rPr>
              <a:t>sometimes</a:t>
            </a:r>
            <a:r>
              <a:rPr lang="en-US" dirty="0" smtClean="0"/>
              <a:t> joins in the dancing).</a:t>
            </a:r>
            <a:endParaRPr lang="vi-VN" dirty="0" smtClean="0"/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vi-VN" sz="3000" b="1" dirty="0" smtClean="0">
                <a:solidFill>
                  <a:srgbClr val="FF0000"/>
                </a:solidFill>
                <a:latin typeface="Calibri" pitchFamily="34" charset="0"/>
              </a:rPr>
              <a:t>After you read, match the name of the festival in </a:t>
            </a:r>
            <a:r>
              <a:rPr lang="vi-VN" sz="3000" b="1" u="sng" dirty="0" smtClean="0">
                <a:solidFill>
                  <a:srgbClr val="FF0000"/>
                </a:solidFill>
                <a:latin typeface="Calibri" pitchFamily="34" charset="0"/>
              </a:rPr>
              <a:t>column A </a:t>
            </a:r>
            <a:r>
              <a:rPr lang="vi-VN" sz="3000" b="1" dirty="0" smtClean="0">
                <a:solidFill>
                  <a:srgbClr val="FF0000"/>
                </a:solidFill>
                <a:latin typeface="Calibri" pitchFamily="34" charset="0"/>
              </a:rPr>
              <a:t>with the day it is celebrated in </a:t>
            </a:r>
            <a:r>
              <a:rPr lang="vi-VN" sz="3000" b="1" u="sng" dirty="0" smtClean="0">
                <a:solidFill>
                  <a:srgbClr val="FF0000"/>
                </a:solidFill>
                <a:latin typeface="Calibri" pitchFamily="34" charset="0"/>
              </a:rPr>
              <a:t>column B</a:t>
            </a:r>
            <a:endParaRPr lang="vi-VN" sz="3000" b="1" u="sng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5043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259"/>
                <a:gridCol w="4236259"/>
              </a:tblGrid>
              <a:tr h="687261">
                <a:tc>
                  <a:txBody>
                    <a:bodyPr/>
                    <a:lstStyle/>
                    <a:p>
                      <a:pPr algn="ctr"/>
                      <a:r>
                        <a:rPr lang="vi-VN" sz="3000" dirty="0" smtClean="0">
                          <a:latin typeface="Calibri" pitchFamily="34" charset="0"/>
                        </a:rPr>
                        <a:t>A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000" dirty="0" smtClean="0">
                          <a:latin typeface="Calibri" pitchFamily="34" charset="0"/>
                        </a:rPr>
                        <a:t>B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87261"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1.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Christmas Day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a.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31 December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87261"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2.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 World</a:t>
                      </a:r>
                      <a:r>
                        <a:rPr lang="vi-VN" sz="3000" baseline="0" dirty="0" smtClean="0">
                          <a:latin typeface="Calibri" pitchFamily="34" charset="0"/>
                        </a:rPr>
                        <a:t> Teacher’s Day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b.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 31 October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87261"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3.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Halloween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c.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14 February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607207"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4.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New Year’s Eve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5.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Valentine’s Day</a:t>
                      </a:r>
                      <a:endParaRPr lang="vi-VN" sz="3000" dirty="0" smtClean="0">
                        <a:latin typeface="Calibri" pitchFamily="34" charset="0"/>
                      </a:endParaRPr>
                    </a:p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6.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April Fool’s</a:t>
                      </a:r>
                      <a:r>
                        <a:rPr lang="vi-VN" sz="30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Day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d.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 25 December</a:t>
                      </a:r>
                    </a:p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e.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1 April</a:t>
                      </a:r>
                    </a:p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f. 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November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87261"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7.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Thanksgiving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30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g. </a:t>
                      </a:r>
                      <a:r>
                        <a:rPr lang="vi-VN" sz="3000" dirty="0" smtClean="0">
                          <a:latin typeface="Calibri" pitchFamily="34" charset="0"/>
                        </a:rPr>
                        <a:t>October</a:t>
                      </a:r>
                      <a:endParaRPr lang="vi-VN" sz="3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  <a:latin typeface="Calibri" pitchFamily="34" charset="0"/>
              </a:rPr>
              <a:t>Answer keys</a:t>
            </a:r>
            <a:endParaRPr lang="vi-VN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>
                <a:latin typeface="Arial (Body)"/>
              </a:rPr>
              <a:t>1-d</a:t>
            </a:r>
          </a:p>
          <a:p>
            <a:pPr>
              <a:buNone/>
            </a:pPr>
            <a:r>
              <a:rPr lang="vi-VN" dirty="0" smtClean="0">
                <a:latin typeface="Arial (Body)"/>
              </a:rPr>
              <a:t>2-g</a:t>
            </a:r>
          </a:p>
          <a:p>
            <a:pPr>
              <a:buNone/>
            </a:pPr>
            <a:r>
              <a:rPr lang="vi-VN" dirty="0" smtClean="0">
                <a:latin typeface="Arial (Body)"/>
              </a:rPr>
              <a:t>3-b</a:t>
            </a:r>
          </a:p>
          <a:p>
            <a:pPr>
              <a:buNone/>
            </a:pPr>
            <a:r>
              <a:rPr lang="vi-VN" dirty="0" smtClean="0">
                <a:latin typeface="Arial (Body)"/>
              </a:rPr>
              <a:t>4-a</a:t>
            </a:r>
          </a:p>
          <a:p>
            <a:pPr>
              <a:buNone/>
            </a:pPr>
            <a:r>
              <a:rPr lang="vi-VN" dirty="0" smtClean="0">
                <a:latin typeface="Arial (Body)"/>
              </a:rPr>
              <a:t>5-c</a:t>
            </a:r>
          </a:p>
          <a:p>
            <a:pPr>
              <a:buNone/>
            </a:pPr>
            <a:r>
              <a:rPr lang="vi-VN" dirty="0" smtClean="0">
                <a:latin typeface="Arial (Body)"/>
              </a:rPr>
              <a:t>6-e</a:t>
            </a:r>
          </a:p>
          <a:p>
            <a:pPr>
              <a:buNone/>
            </a:pPr>
            <a:r>
              <a:rPr lang="vi-VN" dirty="0" smtClean="0">
                <a:latin typeface="Arial (Body)"/>
              </a:rPr>
              <a:t>7-f</a:t>
            </a:r>
            <a:endParaRPr lang="vi-VN" dirty="0">
              <a:latin typeface="Aria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666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3.2. Food at festivals  </vt:lpstr>
      <vt:lpstr>Learning outcomes</vt:lpstr>
      <vt:lpstr>I. READING</vt:lpstr>
      <vt:lpstr>Slide 4</vt:lpstr>
      <vt:lpstr>Read the text below about a festival in Spain.  </vt:lpstr>
      <vt:lpstr>Slide 6</vt:lpstr>
      <vt:lpstr>Slide 7</vt:lpstr>
      <vt:lpstr>After you read, match the name of the festival in column A with the day it is celebrated in column B</vt:lpstr>
      <vt:lpstr>Answer keys</vt:lpstr>
      <vt:lpstr>II. GRAMMAR – Adverbs of frequency</vt:lpstr>
      <vt:lpstr>Slide 11</vt:lpstr>
      <vt:lpstr>Slide 12</vt:lpstr>
      <vt:lpstr>Slide 13</vt:lpstr>
      <vt:lpstr>Answer keys</vt:lpstr>
      <vt:lpstr>Slide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3.2. Food at festivals</dc:title>
  <dc:creator>ismail - [2010]</dc:creator>
  <cp:lastModifiedBy>ismail - [2010]</cp:lastModifiedBy>
  <cp:revision>49</cp:revision>
  <dcterms:created xsi:type="dcterms:W3CDTF">2017-08-14T06:37:03Z</dcterms:created>
  <dcterms:modified xsi:type="dcterms:W3CDTF">2017-08-14T14:19:00Z</dcterms:modified>
</cp:coreProperties>
</file>