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93C4-B72A-4690-8113-1431AF4FCF6E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F5CF-1E1C-4C75-A9D4-DE4C8166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6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93C4-B72A-4690-8113-1431AF4FCF6E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F5CF-1E1C-4C75-A9D4-DE4C8166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2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93C4-B72A-4690-8113-1431AF4FCF6E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F5CF-1E1C-4C75-A9D4-DE4C8166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5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93C4-B72A-4690-8113-1431AF4FCF6E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F5CF-1E1C-4C75-A9D4-DE4C8166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2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93C4-B72A-4690-8113-1431AF4FCF6E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F5CF-1E1C-4C75-A9D4-DE4C8166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8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93C4-B72A-4690-8113-1431AF4FCF6E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F5CF-1E1C-4C75-A9D4-DE4C8166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0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93C4-B72A-4690-8113-1431AF4FCF6E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F5CF-1E1C-4C75-A9D4-DE4C8166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9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93C4-B72A-4690-8113-1431AF4FCF6E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F5CF-1E1C-4C75-A9D4-DE4C8166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2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93C4-B72A-4690-8113-1431AF4FCF6E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F5CF-1E1C-4C75-A9D4-DE4C8166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93C4-B72A-4690-8113-1431AF4FCF6E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F5CF-1E1C-4C75-A9D4-DE4C8166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93C4-B72A-4690-8113-1431AF4FCF6E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F5CF-1E1C-4C75-A9D4-DE4C8166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93C4-B72A-4690-8113-1431AF4FCF6E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EF5CF-1E1C-4C75-A9D4-DE4C8166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2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ranslating" TargetMode="External"/><Relationship Id="rId2" Type="http://schemas.openxmlformats.org/officeDocument/2006/relationships/hyperlink" Target="https://en.wikipedia.org/wiki/Grammatical_rul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Translate" TargetMode="External"/><Relationship Id="rId4" Type="http://schemas.openxmlformats.org/officeDocument/2006/relationships/hyperlink" Target="https://en.wikipedia.org/wiki/Word-for-word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reek_language" TargetMode="External"/><Relationship Id="rId2" Type="http://schemas.openxmlformats.org/officeDocument/2006/relationships/hyperlink" Target="https://en.wikipedia.org/wiki/Method_of_teaching_foreign_languag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ranslating" TargetMode="External"/><Relationship Id="rId5" Type="http://schemas.openxmlformats.org/officeDocument/2006/relationships/hyperlink" Target="https://en.wikipedia.org/wiki/Grammatical_rule" TargetMode="External"/><Relationship Id="rId4" Type="http://schemas.openxmlformats.org/officeDocument/2006/relationships/hyperlink" Target="https://en.wikipedia.org/wiki/Lati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Techniques and Principles in Language Teaching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55074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en-US" sz="3000" b="1" dirty="0" smtClean="0">
                <a:solidFill>
                  <a:srgbClr val="0000FF"/>
                </a:solidFill>
              </a:rPr>
              <a:t>Diane Larsen- </a:t>
            </a:r>
            <a:r>
              <a:rPr lang="en-US" sz="3000" b="1" dirty="0" err="1" smtClean="0">
                <a:solidFill>
                  <a:srgbClr val="0000FF"/>
                </a:solidFill>
              </a:rPr>
              <a:t>Freman</a:t>
            </a:r>
            <a:endParaRPr lang="en-US" sz="3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88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000" b="1" dirty="0" smtClean="0">
                <a:solidFill>
                  <a:srgbClr val="FF0000"/>
                </a:solidFill>
              </a:rPr>
              <a:t>The </a:t>
            </a:r>
            <a:r>
              <a:rPr lang="en-US" sz="5000" b="1" dirty="0">
                <a:solidFill>
                  <a:srgbClr val="FF0000"/>
                </a:solidFill>
              </a:rPr>
              <a:t>language and culture view</a:t>
            </a:r>
            <a:r>
              <a:rPr lang="en-US" sz="5000" dirty="0">
                <a:solidFill>
                  <a:srgbClr val="FF0000"/>
                </a:solidFill>
              </a:rPr>
              <a:t/>
            </a:r>
            <a:br>
              <a:rPr lang="en-US" sz="5000" dirty="0">
                <a:solidFill>
                  <a:srgbClr val="FF0000"/>
                </a:solidFill>
              </a:rPr>
            </a:b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000" dirty="0">
                <a:solidFill>
                  <a:srgbClr val="0000FF"/>
                </a:solidFill>
              </a:rPr>
              <a:t>- Literary language is considered as superior to spoken language, students learn it.</a:t>
            </a:r>
          </a:p>
          <a:p>
            <a:pPr marL="0" indent="0" algn="just">
              <a:buNone/>
            </a:pPr>
            <a:r>
              <a:rPr lang="en-US" sz="3000" dirty="0">
                <a:solidFill>
                  <a:srgbClr val="0000FF"/>
                </a:solidFill>
              </a:rPr>
              <a:t>- Culture is viewed as consisting of literature and the fine arts.</a:t>
            </a:r>
          </a:p>
        </p:txBody>
      </p:sp>
    </p:spTree>
    <p:extLst>
      <p:ext uri="{BB962C8B-B14F-4D97-AF65-F5344CB8AC3E}">
        <p14:creationId xmlns:p14="http://schemas.microsoft.com/office/powerpoint/2010/main" val="173516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000" b="1" dirty="0" smtClean="0">
                <a:solidFill>
                  <a:srgbClr val="FF0000"/>
                </a:solidFill>
              </a:rPr>
              <a:t>Areas </a:t>
            </a:r>
            <a:r>
              <a:rPr lang="en-US" sz="5000" b="1" dirty="0">
                <a:solidFill>
                  <a:srgbClr val="FF0000"/>
                </a:solidFill>
              </a:rPr>
              <a:t>of language and language skills are emphasized</a:t>
            </a:r>
            <a:r>
              <a:rPr lang="en-US" sz="5000" dirty="0">
                <a:solidFill>
                  <a:srgbClr val="FF0000"/>
                </a:solidFill>
              </a:rPr>
              <a:t/>
            </a:r>
            <a:br>
              <a:rPr lang="en-US" sz="5000" dirty="0">
                <a:solidFill>
                  <a:srgbClr val="FF0000"/>
                </a:solidFill>
              </a:rPr>
            </a:b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- Vocabulary and grammar are emphasized.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- Reading and writing skills are the primary skills.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- There is much less attention to listening and speaking skills.</a:t>
            </a:r>
          </a:p>
          <a:p>
            <a:pPr marL="0" indent="0">
              <a:buNone/>
            </a:pPr>
            <a:endParaRPr lang="en-US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042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solidFill>
                  <a:srgbClr val="FF0000"/>
                </a:solidFill>
              </a:rPr>
              <a:t>The role of the students ‘native language</a:t>
            </a:r>
            <a:endParaRPr lang="en-US" sz="4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Language is used in class is mostly the students ‘native language</a:t>
            </a:r>
          </a:p>
        </p:txBody>
      </p:sp>
    </p:spTree>
    <p:extLst>
      <p:ext uri="{BB962C8B-B14F-4D97-AF65-F5344CB8AC3E}">
        <p14:creationId xmlns:p14="http://schemas.microsoft.com/office/powerpoint/2010/main" val="2398099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8955"/>
            <a:ext cx="10515600" cy="1325563"/>
          </a:xfrm>
        </p:spPr>
        <p:txBody>
          <a:bodyPr>
            <a:noAutofit/>
          </a:bodyPr>
          <a:lstStyle/>
          <a:p>
            <a:r>
              <a:rPr lang="en-US" sz="4500" b="1" dirty="0">
                <a:solidFill>
                  <a:srgbClr val="FF0000"/>
                </a:solidFill>
              </a:rPr>
              <a:t>The evaluation (Testing)</a:t>
            </a:r>
            <a:r>
              <a:rPr lang="en-US" sz="4500" dirty="0"/>
              <a:t/>
            </a:r>
            <a:br>
              <a:rPr lang="en-US" sz="4500" dirty="0"/>
            </a:b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625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>
                <a:solidFill>
                  <a:srgbClr val="00B050"/>
                </a:solidFill>
              </a:rPr>
              <a:t>*Written </a:t>
            </a:r>
            <a:r>
              <a:rPr lang="en-US" sz="3000" dirty="0">
                <a:solidFill>
                  <a:srgbClr val="00B050"/>
                </a:solidFill>
              </a:rPr>
              <a:t>tests in which students are asked: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-To translate from their native language to the target language and vice versa.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- Questions are about target culture</a:t>
            </a:r>
          </a:p>
          <a:p>
            <a:pPr marL="0" indent="0" algn="just">
              <a:buNone/>
            </a:pPr>
            <a:r>
              <a:rPr lang="en-US" sz="3000" dirty="0">
                <a:solidFill>
                  <a:srgbClr val="0000FF"/>
                </a:solidFill>
              </a:rPr>
              <a:t>- Questions that ask students to apply grammar rules are also common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3803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000" b="1" dirty="0" smtClean="0">
                <a:solidFill>
                  <a:srgbClr val="FF0000"/>
                </a:solidFill>
              </a:rPr>
              <a:t>The </a:t>
            </a:r>
            <a:r>
              <a:rPr lang="en-US" sz="5000" b="1" dirty="0">
                <a:solidFill>
                  <a:srgbClr val="FF0000"/>
                </a:solidFill>
              </a:rPr>
              <a:t>teacher responds to student errors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Teacher </a:t>
            </a:r>
            <a:r>
              <a:rPr lang="en-US" sz="3000" dirty="0">
                <a:solidFill>
                  <a:srgbClr val="0000FF"/>
                </a:solidFill>
              </a:rPr>
              <a:t>gives/supplies the correct answers.</a:t>
            </a:r>
          </a:p>
        </p:txBody>
      </p:sp>
    </p:spTree>
    <p:extLst>
      <p:ext uri="{BB962C8B-B14F-4D97-AF65-F5344CB8AC3E}">
        <p14:creationId xmlns:p14="http://schemas.microsoft.com/office/powerpoint/2010/main" val="2498255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2209"/>
            <a:ext cx="10515600" cy="1325563"/>
          </a:xfrm>
        </p:spPr>
        <p:txBody>
          <a:bodyPr>
            <a:noAutofit/>
          </a:bodyPr>
          <a:lstStyle/>
          <a:p>
            <a:r>
              <a:rPr lang="en-US" sz="4500" b="1" dirty="0">
                <a:solidFill>
                  <a:srgbClr val="FF0000"/>
                </a:solidFill>
              </a:rPr>
              <a:t>Techniques </a:t>
            </a:r>
            <a:r>
              <a:rPr lang="en-US" sz="4500" dirty="0">
                <a:solidFill>
                  <a:srgbClr val="FF0000"/>
                </a:solidFill>
              </a:rPr>
              <a:t/>
            </a:r>
            <a:br>
              <a:rPr lang="en-US" sz="4500" dirty="0">
                <a:solidFill>
                  <a:srgbClr val="FF0000"/>
                </a:solidFill>
              </a:rPr>
            </a:br>
            <a:endParaRPr lang="en-US" sz="4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i="1" dirty="0">
                <a:solidFill>
                  <a:srgbClr val="0000FF"/>
                </a:solidFill>
              </a:rPr>
              <a:t>-</a:t>
            </a:r>
            <a:r>
              <a:rPr lang="en-US" sz="3000" b="1" i="1" dirty="0">
                <a:solidFill>
                  <a:srgbClr val="0000FF"/>
                </a:solidFill>
              </a:rPr>
              <a:t>Translation of literary passage</a:t>
            </a:r>
            <a:r>
              <a:rPr lang="en-US" sz="3000" dirty="0">
                <a:solidFill>
                  <a:srgbClr val="0000FF"/>
                </a:solidFill>
              </a:rPr>
              <a:t>: Students translate a reading passage from the target language into their native language. The reading passage provides vocabulary and grammatical structures.</a:t>
            </a:r>
          </a:p>
          <a:p>
            <a:pPr marL="0" indent="0" algn="just">
              <a:buNone/>
            </a:pPr>
            <a:r>
              <a:rPr lang="en-US" sz="3000" b="1" dirty="0">
                <a:solidFill>
                  <a:srgbClr val="0000FF"/>
                </a:solidFill>
              </a:rPr>
              <a:t>- </a:t>
            </a:r>
            <a:r>
              <a:rPr lang="en-US" sz="3000" b="1" i="1" dirty="0">
                <a:solidFill>
                  <a:srgbClr val="0000FF"/>
                </a:solidFill>
              </a:rPr>
              <a:t>Reading comprehension questions</a:t>
            </a:r>
            <a:r>
              <a:rPr lang="en-US" sz="3000" dirty="0">
                <a:solidFill>
                  <a:srgbClr val="0000FF"/>
                </a:solidFill>
              </a:rPr>
              <a:t>: Students answer questions in the target language based on their understanding of the reading passage.</a:t>
            </a:r>
          </a:p>
          <a:p>
            <a:pPr marL="0" indent="0" algn="just">
              <a:buNone/>
            </a:pPr>
            <a:r>
              <a:rPr lang="en-US" sz="3000" dirty="0">
                <a:solidFill>
                  <a:srgbClr val="0000FF"/>
                </a:solidFill>
              </a:rPr>
              <a:t>- </a:t>
            </a:r>
            <a:r>
              <a:rPr lang="en-US" sz="3000" b="1" i="1" dirty="0">
                <a:solidFill>
                  <a:srgbClr val="0000FF"/>
                </a:solidFill>
              </a:rPr>
              <a:t>Antonyms/synonyms</a:t>
            </a:r>
            <a:r>
              <a:rPr lang="en-US" sz="3000" b="1" dirty="0">
                <a:solidFill>
                  <a:srgbClr val="0000FF"/>
                </a:solidFill>
              </a:rPr>
              <a:t>:</a:t>
            </a:r>
            <a:r>
              <a:rPr lang="en-US" sz="3000" dirty="0">
                <a:solidFill>
                  <a:srgbClr val="0000FF"/>
                </a:solidFill>
              </a:rPr>
              <a:t> Students are given one set of words and asked to find antonyms in reading passage. A similar exercise could be done by asking students to find synonyms for a particular set of words.</a:t>
            </a:r>
          </a:p>
          <a:p>
            <a:pPr marL="0" indent="0">
              <a:buNone/>
            </a:pPr>
            <a:endParaRPr lang="en-US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30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>
                <a:solidFill>
                  <a:srgbClr val="FF0000"/>
                </a:solidFill>
              </a:rPr>
              <a:t>Techniques(</a:t>
            </a:r>
            <a:r>
              <a:rPr lang="en-US" sz="4500" b="1" dirty="0" err="1" smtClean="0">
                <a:solidFill>
                  <a:srgbClr val="FF0000"/>
                </a:solidFill>
              </a:rPr>
              <a:t>cont</a:t>
            </a:r>
            <a:r>
              <a:rPr lang="en-US" sz="4500" b="1" dirty="0" smtClean="0">
                <a:solidFill>
                  <a:srgbClr val="FF0000"/>
                </a:solidFill>
              </a:rPr>
              <a:t>)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6943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dirty="0">
                <a:solidFill>
                  <a:srgbClr val="0000FF"/>
                </a:solidFill>
              </a:rPr>
              <a:t>- </a:t>
            </a:r>
            <a:r>
              <a:rPr lang="en-US" sz="3000" b="1" i="1" dirty="0">
                <a:solidFill>
                  <a:srgbClr val="0000FF"/>
                </a:solidFill>
              </a:rPr>
              <a:t>Cognates</a:t>
            </a:r>
            <a:r>
              <a:rPr lang="en-US" sz="3000" i="1" dirty="0">
                <a:solidFill>
                  <a:srgbClr val="0000FF"/>
                </a:solidFill>
              </a:rPr>
              <a:t>: </a:t>
            </a:r>
            <a:r>
              <a:rPr lang="en-US" sz="3000" dirty="0">
                <a:solidFill>
                  <a:srgbClr val="0000FF"/>
                </a:solidFill>
              </a:rPr>
              <a:t>Students are taught to recognize cognates by learning the spelling or sound patterns that correspond between the languages.</a:t>
            </a:r>
          </a:p>
          <a:p>
            <a:pPr marL="0" indent="0" algn="just">
              <a:buNone/>
            </a:pPr>
            <a:r>
              <a:rPr lang="en-US" sz="3000" dirty="0">
                <a:solidFill>
                  <a:srgbClr val="0000FF"/>
                </a:solidFill>
              </a:rPr>
              <a:t>-</a:t>
            </a:r>
            <a:r>
              <a:rPr lang="en-US" sz="3000" i="1" dirty="0">
                <a:solidFill>
                  <a:srgbClr val="0000FF"/>
                </a:solidFill>
              </a:rPr>
              <a:t> </a:t>
            </a:r>
            <a:r>
              <a:rPr lang="en-US" sz="3000" b="1" i="1" dirty="0">
                <a:solidFill>
                  <a:srgbClr val="0000FF"/>
                </a:solidFill>
              </a:rPr>
              <a:t>Deductive application of rule</a:t>
            </a:r>
            <a:r>
              <a:rPr lang="en-US" sz="3000" i="1" dirty="0">
                <a:solidFill>
                  <a:srgbClr val="0000FF"/>
                </a:solidFill>
              </a:rPr>
              <a:t>: </a:t>
            </a:r>
            <a:r>
              <a:rPr lang="en-US" sz="3000" dirty="0">
                <a:solidFill>
                  <a:srgbClr val="0000FF"/>
                </a:solidFill>
              </a:rPr>
              <a:t>Grammar rules are presented with examples. Exceptions to each rule are noted, once students understand a rule, they are asked to apply it to some different examples. </a:t>
            </a:r>
          </a:p>
          <a:p>
            <a:pPr marL="0" indent="0" algn="just">
              <a:buNone/>
            </a:pPr>
            <a:r>
              <a:rPr lang="en-US" sz="3000" i="1" dirty="0">
                <a:solidFill>
                  <a:srgbClr val="0000FF"/>
                </a:solidFill>
              </a:rPr>
              <a:t>- </a:t>
            </a:r>
            <a:r>
              <a:rPr lang="en-US" sz="3000" b="1" i="1" dirty="0">
                <a:solidFill>
                  <a:srgbClr val="0000FF"/>
                </a:solidFill>
              </a:rPr>
              <a:t>Fill-in-the-blanks</a:t>
            </a:r>
            <a:r>
              <a:rPr lang="en-US" sz="3000" i="1" dirty="0">
                <a:solidFill>
                  <a:srgbClr val="0000FF"/>
                </a:solidFill>
              </a:rPr>
              <a:t>: </a:t>
            </a:r>
            <a:r>
              <a:rPr lang="en-US" sz="3000" dirty="0">
                <a:solidFill>
                  <a:srgbClr val="0000FF"/>
                </a:solidFill>
              </a:rPr>
              <a:t>Students are given a series of sentences with words missing. They fill in the blanks with new vocabulary item or with item of a particular grammar type: prepositions or verbs with different tenses.</a:t>
            </a:r>
          </a:p>
        </p:txBody>
      </p:sp>
    </p:spTree>
    <p:extLst>
      <p:ext uri="{BB962C8B-B14F-4D97-AF65-F5344CB8AC3E}">
        <p14:creationId xmlns:p14="http://schemas.microsoft.com/office/powerpoint/2010/main" val="2288297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>
                <a:solidFill>
                  <a:srgbClr val="FF0000"/>
                </a:solidFill>
              </a:rPr>
              <a:t>Techniques(</a:t>
            </a:r>
            <a:r>
              <a:rPr lang="en-US" sz="4500" b="1" dirty="0" err="1" smtClean="0">
                <a:solidFill>
                  <a:srgbClr val="FF0000"/>
                </a:solidFill>
              </a:rPr>
              <a:t>cont</a:t>
            </a:r>
            <a:r>
              <a:rPr lang="en-US" sz="4500" b="1" dirty="0" smtClean="0">
                <a:solidFill>
                  <a:srgbClr val="FF0000"/>
                </a:solidFill>
              </a:rPr>
              <a:t>)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000" dirty="0">
                <a:solidFill>
                  <a:srgbClr val="0000FF"/>
                </a:solidFill>
              </a:rPr>
              <a:t>-</a:t>
            </a:r>
            <a:r>
              <a:rPr lang="en-US" sz="3000" i="1" dirty="0">
                <a:solidFill>
                  <a:srgbClr val="0000FF"/>
                </a:solidFill>
              </a:rPr>
              <a:t> </a:t>
            </a:r>
            <a:r>
              <a:rPr lang="en-US" sz="3000" b="1" i="1" dirty="0">
                <a:solidFill>
                  <a:srgbClr val="0000FF"/>
                </a:solidFill>
              </a:rPr>
              <a:t>Memorization</a:t>
            </a:r>
            <a:r>
              <a:rPr lang="en-US" sz="3000" b="1" dirty="0">
                <a:solidFill>
                  <a:srgbClr val="0000FF"/>
                </a:solidFill>
              </a:rPr>
              <a:t>:</a:t>
            </a:r>
            <a:r>
              <a:rPr lang="en-US" sz="3000" i="1" dirty="0">
                <a:solidFill>
                  <a:srgbClr val="0000FF"/>
                </a:solidFill>
              </a:rPr>
              <a:t>  </a:t>
            </a:r>
            <a:r>
              <a:rPr lang="en-US" sz="3000" dirty="0">
                <a:solidFill>
                  <a:srgbClr val="0000FF"/>
                </a:solidFill>
              </a:rPr>
              <a:t>Students are given lists of target language vocabulary words and their native language equivalents and asked to memorize them.</a:t>
            </a:r>
          </a:p>
          <a:p>
            <a:pPr marL="0" indent="0" algn="just">
              <a:buNone/>
            </a:pPr>
            <a:r>
              <a:rPr lang="en-US" sz="3000" i="1" dirty="0">
                <a:solidFill>
                  <a:srgbClr val="0000FF"/>
                </a:solidFill>
              </a:rPr>
              <a:t>- </a:t>
            </a:r>
            <a:r>
              <a:rPr lang="en-US" sz="3000" b="1" i="1" dirty="0">
                <a:solidFill>
                  <a:srgbClr val="0000FF"/>
                </a:solidFill>
              </a:rPr>
              <a:t>Use words in sentences</a:t>
            </a:r>
            <a:r>
              <a:rPr lang="en-US" sz="3000" dirty="0">
                <a:solidFill>
                  <a:srgbClr val="0000FF"/>
                </a:solidFill>
              </a:rPr>
              <a:t>: In order to show that students understand the meaning and use of a new vocabulary item, they make up sentences in which they use the new word.</a:t>
            </a:r>
          </a:p>
          <a:p>
            <a:pPr marL="0" indent="0">
              <a:buNone/>
            </a:pPr>
            <a:r>
              <a:rPr lang="en-US" sz="3000" i="1" dirty="0">
                <a:solidFill>
                  <a:srgbClr val="0000FF"/>
                </a:solidFill>
              </a:rPr>
              <a:t>-</a:t>
            </a:r>
            <a:r>
              <a:rPr lang="en-US" sz="3000" b="1" i="1" dirty="0">
                <a:solidFill>
                  <a:srgbClr val="0000FF"/>
                </a:solidFill>
              </a:rPr>
              <a:t> Composition</a:t>
            </a:r>
            <a:r>
              <a:rPr lang="en-US" sz="3000" dirty="0">
                <a:solidFill>
                  <a:srgbClr val="0000FF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09473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solidFill>
                  <a:srgbClr val="FF0000"/>
                </a:solidFill>
              </a:rPr>
              <a:t>Advantages</a:t>
            </a:r>
            <a:endParaRPr lang="en-US" sz="4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- Students can use their native language in the classroom.</a:t>
            </a:r>
          </a:p>
          <a:p>
            <a:pPr marL="0" indent="0" algn="just">
              <a:buNone/>
            </a:pPr>
            <a:r>
              <a:rPr lang="en-US" sz="3000" dirty="0">
                <a:solidFill>
                  <a:srgbClr val="0000FF"/>
                </a:solidFill>
              </a:rPr>
              <a:t>- Students learn </a:t>
            </a:r>
            <a:r>
              <a:rPr lang="en-US" sz="3000" u="sng" dirty="0">
                <a:solidFill>
                  <a:srgbClr val="0000FF"/>
                </a:solidFill>
                <a:hlinkClick r:id="rId2" tooltip="Grammatical rule"/>
              </a:rPr>
              <a:t>grammatical rules</a:t>
            </a:r>
            <a:r>
              <a:rPr lang="en-US" sz="3000" dirty="0">
                <a:solidFill>
                  <a:srgbClr val="0000FF"/>
                </a:solidFill>
              </a:rPr>
              <a:t> and then apply those rules by </a:t>
            </a:r>
            <a:r>
              <a:rPr lang="en-US" sz="3000" u="sng" dirty="0">
                <a:solidFill>
                  <a:srgbClr val="0000FF"/>
                </a:solidFill>
                <a:hlinkClick r:id="rId3" tooltip="Translating"/>
              </a:rPr>
              <a:t>translating</a:t>
            </a:r>
            <a:r>
              <a:rPr lang="en-US" sz="3000" dirty="0">
                <a:solidFill>
                  <a:srgbClr val="0000FF"/>
                </a:solidFill>
              </a:rPr>
              <a:t> sentences between the target language and the native language.</a:t>
            </a:r>
          </a:p>
          <a:p>
            <a:pPr marL="0" indent="0" algn="just">
              <a:buNone/>
            </a:pPr>
            <a:r>
              <a:rPr lang="en-US" sz="3000" dirty="0">
                <a:solidFill>
                  <a:srgbClr val="0000FF"/>
                </a:solidFill>
              </a:rPr>
              <a:t>- Advanced students are able to translate whole texts </a:t>
            </a:r>
            <a:r>
              <a:rPr lang="en-US" sz="3000" u="sng" dirty="0">
                <a:solidFill>
                  <a:srgbClr val="0000FF"/>
                </a:solidFill>
                <a:hlinkClick r:id="rId4" tooltip="Word-for-word"/>
              </a:rPr>
              <a:t>word-for-word</a:t>
            </a:r>
            <a:r>
              <a:rPr lang="en-US" sz="3000" dirty="0">
                <a:solidFill>
                  <a:srgbClr val="0000FF"/>
                </a:solidFill>
              </a:rPr>
              <a:t>. The method has two main goals: to enable students to read and </a:t>
            </a:r>
            <a:r>
              <a:rPr lang="en-US" sz="3000" u="sng" dirty="0">
                <a:solidFill>
                  <a:srgbClr val="0000FF"/>
                </a:solidFill>
                <a:hlinkClick r:id="rId5" tooltip="Translate"/>
              </a:rPr>
              <a:t>translate</a:t>
            </a:r>
            <a:r>
              <a:rPr lang="en-US" sz="3000" dirty="0">
                <a:solidFill>
                  <a:srgbClr val="0000FF"/>
                </a:solidFill>
              </a:rPr>
              <a:t> literature written in the target language, and to further students’ general intellectual development.</a:t>
            </a:r>
          </a:p>
          <a:p>
            <a:pPr marL="0" indent="0">
              <a:buNone/>
            </a:pPr>
            <a:endParaRPr lang="en-US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800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solidFill>
                  <a:srgbClr val="FF0000"/>
                </a:solidFill>
              </a:rPr>
              <a:t>Disadvantages</a:t>
            </a:r>
            <a:endParaRPr lang="en-US" sz="4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- Students always base on the first language when learning foreign language.</a:t>
            </a:r>
          </a:p>
          <a:p>
            <a:pPr marL="0" indent="0" algn="just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- The Grammar-Translation focuses on reading and writing and neglects listening and speaking.</a:t>
            </a:r>
          </a:p>
          <a:p>
            <a:pPr marL="0" indent="0" algn="just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- The texts are mostly taken from literary works. The language learned doesn’t often meet the practical needs of the learners.</a:t>
            </a:r>
          </a:p>
          <a:p>
            <a:pPr marL="0" indent="0" algn="just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- Students have to memorize grammar rules and bilingual word lists that do not motivate students to actively communicate in the target language.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7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>
                <a:solidFill>
                  <a:srgbClr val="FF0000"/>
                </a:solidFill>
              </a:rPr>
              <a:t>Contents</a:t>
            </a:r>
            <a:endParaRPr lang="en-US" sz="45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1. The Grammar-Translation Method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2. The Direct Method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3. The Audio-Lingual Method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4. The Silent Way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5. </a:t>
            </a:r>
            <a:r>
              <a:rPr lang="en-US" sz="3000" dirty="0" err="1" smtClean="0">
                <a:solidFill>
                  <a:srgbClr val="0000FF"/>
                </a:solidFill>
              </a:rPr>
              <a:t>Desuggestopedia</a:t>
            </a:r>
            <a:endParaRPr lang="en-US" sz="3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20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>
                <a:solidFill>
                  <a:srgbClr val="FF0000"/>
                </a:solidFill>
              </a:rPr>
              <a:t>Contents</a:t>
            </a:r>
            <a:endParaRPr lang="en-US" sz="45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6. Community Language Teaching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7. Total Physical Response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8. Communicative Language Teaching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9. Content-based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10. Task-based </a:t>
            </a:r>
            <a:endParaRPr lang="en-US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1704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solidFill>
                  <a:srgbClr val="FF0000"/>
                </a:solidFill>
              </a:rPr>
              <a:t>THE GRAMMAR TRANSLATION METHOD</a:t>
            </a:r>
            <a:endParaRPr lang="en-US" sz="4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00FF"/>
                </a:solidFill>
              </a:rPr>
              <a:t>Introduction</a:t>
            </a:r>
          </a:p>
          <a:p>
            <a:pPr marL="0" indent="0" algn="just">
              <a:buNone/>
            </a:pPr>
            <a:r>
              <a:rPr lang="en-US" sz="3000" dirty="0">
                <a:solidFill>
                  <a:srgbClr val="0000FF"/>
                </a:solidFill>
              </a:rPr>
              <a:t>- The Grammar Translation Method is a </a:t>
            </a:r>
            <a:r>
              <a:rPr lang="en-US" sz="3000" dirty="0">
                <a:solidFill>
                  <a:srgbClr val="0000FF"/>
                </a:solidFill>
                <a:hlinkClick r:id="rId2" tooltip="Method of teaching foreign languages"/>
              </a:rPr>
              <a:t>method of teaching foreign languages</a:t>
            </a:r>
            <a:r>
              <a:rPr lang="en-US" sz="3000" dirty="0">
                <a:solidFill>
                  <a:srgbClr val="0000FF"/>
                </a:solidFill>
              </a:rPr>
              <a:t> derived from the classical (sometimes called Traditional Method or Classical Method) method of teaching </a:t>
            </a:r>
            <a:r>
              <a:rPr lang="en-US" sz="3000" dirty="0">
                <a:solidFill>
                  <a:srgbClr val="0000FF"/>
                </a:solidFill>
                <a:hlinkClick r:id="rId3" tooltip="Greek language"/>
              </a:rPr>
              <a:t>Greek</a:t>
            </a:r>
            <a:r>
              <a:rPr lang="en-US" sz="3000" dirty="0">
                <a:solidFill>
                  <a:srgbClr val="0000FF"/>
                </a:solidFill>
              </a:rPr>
              <a:t> and </a:t>
            </a:r>
            <a:r>
              <a:rPr lang="en-US" sz="3000" dirty="0">
                <a:solidFill>
                  <a:srgbClr val="0000FF"/>
                </a:solidFill>
                <a:hlinkClick r:id="rId4" tooltip="Latin"/>
              </a:rPr>
              <a:t>Latin</a:t>
            </a:r>
            <a:r>
              <a:rPr lang="en-US" sz="3000" dirty="0">
                <a:solidFill>
                  <a:srgbClr val="0000FF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en-US" sz="3000" dirty="0">
                <a:solidFill>
                  <a:srgbClr val="0000FF"/>
                </a:solidFill>
              </a:rPr>
              <a:t>- In grammar–translation classes, students learn </a:t>
            </a:r>
            <a:r>
              <a:rPr lang="en-US" sz="3000" dirty="0">
                <a:solidFill>
                  <a:srgbClr val="0000FF"/>
                </a:solidFill>
                <a:hlinkClick r:id="rId5" tooltip="Grammatical rule"/>
              </a:rPr>
              <a:t>grammatical rules</a:t>
            </a:r>
            <a:r>
              <a:rPr lang="en-US" sz="3000" dirty="0">
                <a:solidFill>
                  <a:srgbClr val="0000FF"/>
                </a:solidFill>
              </a:rPr>
              <a:t> and then apply those rules by </a:t>
            </a:r>
            <a:r>
              <a:rPr lang="en-US" sz="3000" dirty="0">
                <a:solidFill>
                  <a:srgbClr val="0000FF"/>
                </a:solidFill>
                <a:hlinkClick r:id="rId6" tooltip="Translating"/>
              </a:rPr>
              <a:t>translating</a:t>
            </a:r>
            <a:r>
              <a:rPr lang="en-US" sz="3000" dirty="0">
                <a:solidFill>
                  <a:srgbClr val="0000FF"/>
                </a:solidFill>
              </a:rPr>
              <a:t> sentences between the target language and the native language.</a:t>
            </a:r>
          </a:p>
        </p:txBody>
      </p:sp>
    </p:spTree>
    <p:extLst>
      <p:ext uri="{BB962C8B-B14F-4D97-AF65-F5344CB8AC3E}">
        <p14:creationId xmlns:p14="http://schemas.microsoft.com/office/powerpoint/2010/main" val="85683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000" b="1" dirty="0" smtClean="0">
                <a:solidFill>
                  <a:srgbClr val="FF0000"/>
                </a:solidFill>
              </a:rPr>
              <a:t>The </a:t>
            </a:r>
            <a:r>
              <a:rPr lang="en-US" sz="5000" b="1" dirty="0">
                <a:solidFill>
                  <a:srgbClr val="FF0000"/>
                </a:solidFill>
              </a:rPr>
              <a:t>goal of the method</a:t>
            </a:r>
            <a:r>
              <a:rPr lang="en-US" sz="5000" dirty="0">
                <a:solidFill>
                  <a:srgbClr val="FF0000"/>
                </a:solidFill>
              </a:rPr>
              <a:t/>
            </a:r>
            <a:br>
              <a:rPr lang="en-US" sz="5000" dirty="0">
                <a:solidFill>
                  <a:srgbClr val="FF0000"/>
                </a:solidFill>
              </a:rPr>
            </a:b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- Students are able to read and  translate literature in the target language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- Students learn about grammar rules and vocabulary of the target language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3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1868"/>
            <a:ext cx="10515600" cy="1325563"/>
          </a:xfrm>
        </p:spPr>
        <p:txBody>
          <a:bodyPr>
            <a:noAutofit/>
          </a:bodyPr>
          <a:lstStyle/>
          <a:p>
            <a:r>
              <a:rPr lang="en-US" sz="4500" b="1" dirty="0">
                <a:solidFill>
                  <a:srgbClr val="FF0000"/>
                </a:solidFill>
              </a:rPr>
              <a:t>The role of teacher and students</a:t>
            </a:r>
            <a:r>
              <a:rPr lang="en-US" sz="4500" dirty="0"/>
              <a:t/>
            </a:r>
            <a:br>
              <a:rPr lang="en-US" sz="4500" dirty="0"/>
            </a:b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- Teacher is the authority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- Students are  passive</a:t>
            </a:r>
            <a:endParaRPr lang="en-US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3792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2835"/>
            <a:ext cx="10515600" cy="1325563"/>
          </a:xfrm>
        </p:spPr>
        <p:txBody>
          <a:bodyPr>
            <a:noAutofit/>
          </a:bodyPr>
          <a:lstStyle/>
          <a:p>
            <a:r>
              <a:rPr lang="en-US" sz="4500" b="1" dirty="0">
                <a:solidFill>
                  <a:srgbClr val="FF0000"/>
                </a:solidFill>
              </a:rPr>
              <a:t>The characteristics  of the teaching and learning process</a:t>
            </a:r>
            <a:endParaRPr lang="en-US" sz="4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1099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-  Students: Translate reading passages  from the target language into their native language</a:t>
            </a:r>
          </a:p>
          <a:p>
            <a:pPr marL="0" indent="0" algn="just"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- Students: Learn Grammar deductively, memorize vocabulary.</a:t>
            </a:r>
            <a:endParaRPr lang="en-US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86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12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5000" b="1" dirty="0" smtClean="0">
                <a:solidFill>
                  <a:srgbClr val="FF0000"/>
                </a:solidFill>
              </a:rPr>
              <a:t>The </a:t>
            </a:r>
            <a:r>
              <a:rPr lang="en-US" sz="5000" b="1" dirty="0">
                <a:solidFill>
                  <a:srgbClr val="FF0000"/>
                </a:solidFill>
              </a:rPr>
              <a:t>nature of student-teacher interaction and student-student interaction</a:t>
            </a:r>
            <a:r>
              <a:rPr lang="en-US" sz="5000" dirty="0">
                <a:solidFill>
                  <a:srgbClr val="FF0000"/>
                </a:solidFill>
              </a:rPr>
              <a:t/>
            </a:r>
            <a:br>
              <a:rPr lang="en-US" sz="5000" dirty="0">
                <a:solidFill>
                  <a:srgbClr val="FF0000"/>
                </a:solidFill>
              </a:rPr>
            </a:b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4941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000" dirty="0">
                <a:solidFill>
                  <a:srgbClr val="0000FF"/>
                </a:solidFill>
              </a:rPr>
              <a:t>- Most of the interaction in the classroom is from the teacher to the students.</a:t>
            </a:r>
          </a:p>
          <a:p>
            <a:pPr marL="0" indent="0" algn="just">
              <a:buNone/>
            </a:pPr>
            <a:r>
              <a:rPr lang="en-US" sz="3000" dirty="0">
                <a:solidFill>
                  <a:srgbClr val="0000FF"/>
                </a:solidFill>
              </a:rPr>
              <a:t>- There is little student initiation and little student-student interaction</a:t>
            </a:r>
          </a:p>
        </p:txBody>
      </p:sp>
    </p:spTree>
    <p:extLst>
      <p:ext uri="{BB962C8B-B14F-4D97-AF65-F5344CB8AC3E}">
        <p14:creationId xmlns:p14="http://schemas.microsoft.com/office/powerpoint/2010/main" val="14709143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solidFill>
                  <a:srgbClr val="FF0000"/>
                </a:solidFill>
              </a:rPr>
              <a:t>The feelings of students</a:t>
            </a:r>
            <a:endParaRPr lang="en-US" sz="4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There are no principles of the method</a:t>
            </a:r>
          </a:p>
        </p:txBody>
      </p:sp>
    </p:spTree>
    <p:extLst>
      <p:ext uri="{BB962C8B-B14F-4D97-AF65-F5344CB8AC3E}">
        <p14:creationId xmlns:p14="http://schemas.microsoft.com/office/powerpoint/2010/main" val="4677497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649</Words>
  <Application>Microsoft Office PowerPoint</Application>
  <PresentationFormat>Widescreen</PresentationFormat>
  <Paragraphs>70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Techniques and Principles in Language Teaching </vt:lpstr>
      <vt:lpstr>Contents</vt:lpstr>
      <vt:lpstr>Contents</vt:lpstr>
      <vt:lpstr>THE GRAMMAR TRANSLATION METHOD</vt:lpstr>
      <vt:lpstr> The goal of the method </vt:lpstr>
      <vt:lpstr>The role of teacher and students </vt:lpstr>
      <vt:lpstr>The characteristics  of the teaching and learning process</vt:lpstr>
      <vt:lpstr> The nature of student-teacher interaction and student-student interaction </vt:lpstr>
      <vt:lpstr>The feelings of students</vt:lpstr>
      <vt:lpstr> The language and culture view </vt:lpstr>
      <vt:lpstr> Areas of language and language skills are emphasized </vt:lpstr>
      <vt:lpstr>The role of the students ‘native language</vt:lpstr>
      <vt:lpstr>The evaluation (Testing) </vt:lpstr>
      <vt:lpstr> The teacher responds to student errors </vt:lpstr>
      <vt:lpstr>Techniques  </vt:lpstr>
      <vt:lpstr>Techniques(cont)</vt:lpstr>
      <vt:lpstr>Techniques(cont)</vt:lpstr>
      <vt:lpstr>Advantages</vt:lpstr>
      <vt:lpstr>Disadvantages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and Principles in Language Teaching</dc:title>
  <dc:creator>ASUS</dc:creator>
  <cp:lastModifiedBy>ASUS</cp:lastModifiedBy>
  <cp:revision>28</cp:revision>
  <dcterms:created xsi:type="dcterms:W3CDTF">2017-08-14T12:55:49Z</dcterms:created>
  <dcterms:modified xsi:type="dcterms:W3CDTF">2017-08-14T14:18:53Z</dcterms:modified>
</cp:coreProperties>
</file>