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5" r:id="rId2"/>
    <p:sldId id="286" r:id="rId3"/>
    <p:sldId id="287" r:id="rId4"/>
    <p:sldId id="271" r:id="rId5"/>
    <p:sldId id="263" r:id="rId6"/>
    <p:sldId id="281" r:id="rId7"/>
    <p:sldId id="279" r:id="rId8"/>
    <p:sldId id="274" r:id="rId9"/>
    <p:sldId id="275" r:id="rId10"/>
    <p:sldId id="282" r:id="rId11"/>
    <p:sldId id="283" r:id="rId12"/>
    <p:sldId id="284" r:id="rId13"/>
    <p:sldId id="280" r:id="rId14"/>
    <p:sldId id="277" r:id="rId15"/>
    <p:sldId id="27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9" d="100"/>
          <a:sy n="79" d="100"/>
        </p:scale>
        <p:origin x="89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1D861-3F80-4FFA-9B3E-C365C6A8C3CE}" type="datetimeFigureOut">
              <a:rPr lang="en-US" smtClean="0"/>
              <a:t>8/15/2017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26470-1E00-4FF7-9567-D491E61A6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387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1D861-3F80-4FFA-9B3E-C365C6A8C3CE}" type="datetimeFigureOut">
              <a:rPr lang="en-US" smtClean="0"/>
              <a:t>8/15/2017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26470-1E00-4FF7-9567-D491E61A6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972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1D861-3F80-4FFA-9B3E-C365C6A8C3CE}" type="datetimeFigureOut">
              <a:rPr lang="en-US" smtClean="0"/>
              <a:t>8/15/2017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26470-1E00-4FF7-9567-D491E61A6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593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1D861-3F80-4FFA-9B3E-C365C6A8C3CE}" type="datetimeFigureOut">
              <a:rPr lang="en-US" smtClean="0"/>
              <a:t>8/15/2017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26470-1E00-4FF7-9567-D491E61A6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397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1D861-3F80-4FFA-9B3E-C365C6A8C3CE}" type="datetimeFigureOut">
              <a:rPr lang="en-US" smtClean="0"/>
              <a:t>8/15/2017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26470-1E00-4FF7-9567-D491E61A6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623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1D861-3F80-4FFA-9B3E-C365C6A8C3CE}" type="datetimeFigureOut">
              <a:rPr lang="en-US" smtClean="0"/>
              <a:t>8/15/2017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26470-1E00-4FF7-9567-D491E61A6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441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1D861-3F80-4FFA-9B3E-C365C6A8C3CE}" type="datetimeFigureOut">
              <a:rPr lang="en-US" smtClean="0"/>
              <a:t>8/15/2017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26470-1E00-4FF7-9567-D491E61A6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078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1D861-3F80-4FFA-9B3E-C365C6A8C3CE}" type="datetimeFigureOut">
              <a:rPr lang="en-US" smtClean="0"/>
              <a:t>8/15/2017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26470-1E00-4FF7-9567-D491E61A6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515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1D861-3F80-4FFA-9B3E-C365C6A8C3CE}" type="datetimeFigureOut">
              <a:rPr lang="en-US" smtClean="0"/>
              <a:t>8/15/2017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26470-1E00-4FF7-9567-D491E61A6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195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1D861-3F80-4FFA-9B3E-C365C6A8C3CE}" type="datetimeFigureOut">
              <a:rPr lang="en-US" smtClean="0"/>
              <a:t>8/15/2017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26470-1E00-4FF7-9567-D491E61A6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117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1D861-3F80-4FFA-9B3E-C365C6A8C3CE}" type="datetimeFigureOut">
              <a:rPr lang="en-US" smtClean="0"/>
              <a:t>8/15/2017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26470-1E00-4FF7-9567-D491E61A6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951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C1D861-3F80-4FFA-9B3E-C365C6A8C3CE}" type="datetimeFigureOut">
              <a:rPr lang="en-US" smtClean="0"/>
              <a:t>8/15/2017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126470-1E00-4FF7-9567-D491E61A6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72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ANH</a:t>
            </a:r>
            <a:r>
              <a:rPr lang="en-US" dirty="0"/>
              <a:t> </a:t>
            </a:r>
            <a:r>
              <a:rPr lang="en-US" dirty="0" err="1" smtClean="0"/>
              <a:t>VĂN</a:t>
            </a:r>
            <a:r>
              <a:rPr lang="en-US" dirty="0"/>
              <a:t> </a:t>
            </a:r>
            <a:r>
              <a:rPr lang="en-US" dirty="0" err="1" smtClean="0"/>
              <a:t>KHÔNG</a:t>
            </a:r>
            <a:r>
              <a:rPr lang="en-US" dirty="0"/>
              <a:t> </a:t>
            </a:r>
            <a:r>
              <a:rPr lang="en-US" dirty="0" err="1" smtClean="0"/>
              <a:t>CHUYÊN</a:t>
            </a:r>
            <a:r>
              <a:rPr lang="en-US" dirty="0" smtClean="0"/>
              <a:t> 2</a:t>
            </a:r>
            <a:endParaRPr lang="vi-V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vi-VN" dirty="0"/>
              <a:t>GIẢNG VIÊN: TRẦN THỊ PHƯƠNG THUỲ</a:t>
            </a:r>
          </a:p>
        </p:txBody>
      </p:sp>
    </p:spTree>
    <p:extLst>
      <p:ext uri="{BB962C8B-B14F-4D97-AF65-F5344CB8AC3E}">
        <p14:creationId xmlns:p14="http://schemas.microsoft.com/office/powerpoint/2010/main" val="37794682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30274"/>
          </a:xfrm>
        </p:spPr>
        <p:txBody>
          <a:bodyPr/>
          <a:lstStyle/>
          <a:p>
            <a:r>
              <a:rPr lang="en-US" dirty="0" smtClean="0"/>
              <a:t>reading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10600" cy="50339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71600"/>
            <a:ext cx="76962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96577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09600"/>
            <a:ext cx="69342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16621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85800"/>
            <a:ext cx="7772399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24796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latin typeface="Times New Roman"/>
                <a:ea typeface="Calibri"/>
                <a:cs typeface="Times New Roman"/>
              </a:rPr>
              <a:t>Read the following statements and decide if these sentences are true or false. Write the tick (V) for your answers.</a:t>
            </a:r>
            <a:r>
              <a:rPr lang="en-US" sz="2400" dirty="0">
                <a:latin typeface="Calibri"/>
                <a:ea typeface="Calibri"/>
                <a:cs typeface="Times New Roman"/>
              </a:rPr>
              <a:t/>
            </a:r>
            <a:br>
              <a:rPr lang="en-US" sz="2400" dirty="0">
                <a:latin typeface="Calibri"/>
                <a:ea typeface="Calibri"/>
                <a:cs typeface="Times New Roman"/>
              </a:rPr>
            </a:br>
            <a:endParaRPr lang="en-US" sz="2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5758685"/>
              </p:ext>
            </p:extLst>
          </p:nvPr>
        </p:nvGraphicFramePr>
        <p:xfrm>
          <a:off x="628650" y="1825625"/>
          <a:ext cx="7886700" cy="30892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57950"/>
                <a:gridCol w="762000"/>
                <a:gridCol w="666750"/>
              </a:tblGrid>
              <a:tr h="370840">
                <a:tc>
                  <a:txBody>
                    <a:bodyPr/>
                    <a:lstStyle/>
                    <a:p>
                      <a:pPr marL="342900" marR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Elena wants to share the cost of petrol to someone who needs a lift to London.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2.Adrian’s </a:t>
                      </a:r>
                      <a:r>
                        <a:rPr lang="en-US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hobbies are dancing and playing sports.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 </a:t>
                      </a:r>
                      <a:r>
                        <a:rPr lang="en-US" sz="14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Carola</a:t>
                      </a:r>
                      <a:r>
                        <a:rPr lang="en-US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needs someone to share a house with her to pay less for her renting.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4.</a:t>
                      </a:r>
                      <a:r>
                        <a:rPr lang="en-US" sz="14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If </a:t>
                      </a:r>
                      <a:r>
                        <a:rPr lang="en-US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you want to contact with Sandra, you can email her.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5.Sandra </a:t>
                      </a:r>
                      <a:r>
                        <a:rPr lang="en-US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was running a company while she was at college.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6.</a:t>
                      </a:r>
                      <a:r>
                        <a:rPr lang="en-US" sz="14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Maggie </a:t>
                      </a:r>
                      <a:r>
                        <a:rPr lang="en-US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needs a person who doesn’t smoke and keeps things clean.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7. You </a:t>
                      </a:r>
                      <a:r>
                        <a:rPr lang="en-US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can call Maggie if you want to share a house with her.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8.Henry </a:t>
                      </a:r>
                      <a:r>
                        <a:rPr lang="en-US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wants to have a pen friend who can speak Portuguese because he can’t speak it.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175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960120"/>
            <a:ext cx="78867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"/>
            <a:ext cx="7886700" cy="8326437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sz="3200" dirty="0" smtClean="0"/>
              <a:t>Elena </a:t>
            </a:r>
            <a:r>
              <a:rPr lang="en-US" sz="3200" dirty="0"/>
              <a:t>wants to share the cost of petrol to someone who needs a lift to London</a:t>
            </a:r>
            <a:r>
              <a:rPr lang="en-US" sz="3200" dirty="0" smtClean="0"/>
              <a:t>. </a:t>
            </a:r>
            <a:r>
              <a:rPr lang="en-US" sz="3200" b="1" u="sng" dirty="0" smtClean="0"/>
              <a:t>F</a:t>
            </a:r>
          </a:p>
          <a:p>
            <a:pPr marL="0" indent="0">
              <a:buNone/>
            </a:pPr>
            <a:endParaRPr lang="en-US" sz="3200" b="1" u="sng" dirty="0"/>
          </a:p>
          <a:p>
            <a:pPr marL="0" indent="0">
              <a:buNone/>
            </a:pPr>
            <a:r>
              <a:rPr lang="en-US" sz="3200" dirty="0" smtClean="0"/>
              <a:t>2. Adrian’s </a:t>
            </a:r>
            <a:r>
              <a:rPr lang="en-US" sz="3200" dirty="0"/>
              <a:t>hobbies are dancing and playing </a:t>
            </a:r>
            <a:r>
              <a:rPr lang="en-US" sz="3200" dirty="0" smtClean="0"/>
              <a:t>sports.  </a:t>
            </a:r>
            <a:r>
              <a:rPr lang="en-US" sz="3200" b="1" u="sng" dirty="0" smtClean="0"/>
              <a:t> T</a:t>
            </a:r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3. </a:t>
            </a:r>
            <a:r>
              <a:rPr lang="en-US" sz="3200" dirty="0" err="1" smtClean="0"/>
              <a:t>Carola</a:t>
            </a:r>
            <a:r>
              <a:rPr lang="en-US" sz="3200" dirty="0" smtClean="0"/>
              <a:t> </a:t>
            </a:r>
            <a:r>
              <a:rPr lang="en-US" sz="3200" dirty="0"/>
              <a:t>needs someone to share a house with </a:t>
            </a:r>
            <a:r>
              <a:rPr lang="en-US" sz="3200" dirty="0" smtClean="0"/>
              <a:t>her because she wants to </a:t>
            </a:r>
            <a:r>
              <a:rPr lang="en-US" sz="3200" dirty="0"/>
              <a:t>pay less for her renting</a:t>
            </a:r>
            <a:r>
              <a:rPr lang="en-US" sz="3200" dirty="0" smtClean="0"/>
              <a:t>. </a:t>
            </a:r>
            <a:r>
              <a:rPr lang="en-US" sz="3200" b="1" u="sng" dirty="0"/>
              <a:t>T</a:t>
            </a:r>
            <a:endParaRPr lang="en-US" sz="3200" dirty="0" smtClean="0"/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4. If </a:t>
            </a:r>
            <a:r>
              <a:rPr lang="en-US" sz="3200" dirty="0"/>
              <a:t>you want to contact with Sandra, you can email her</a:t>
            </a:r>
            <a:r>
              <a:rPr lang="en-US" sz="3200" dirty="0" smtClean="0"/>
              <a:t>. </a:t>
            </a:r>
            <a:r>
              <a:rPr lang="en-US" sz="3200" b="1" u="sng" dirty="0"/>
              <a:t>F</a:t>
            </a:r>
          </a:p>
          <a:p>
            <a:pPr marL="0" indent="0">
              <a:buNone/>
            </a:pPr>
            <a:endParaRPr lang="en-US" sz="32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15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762000" y="-333042"/>
            <a:ext cx="7886700" cy="365126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8600"/>
            <a:ext cx="8648700" cy="6477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5. Sandra was running a company while she was at college</a:t>
            </a:r>
            <a:r>
              <a:rPr lang="en-US" sz="3200" dirty="0" smtClean="0"/>
              <a:t>. </a:t>
            </a:r>
            <a:r>
              <a:rPr lang="en-US" sz="3200" b="1" u="sng" dirty="0"/>
              <a:t>F</a:t>
            </a:r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endParaRPr lang="en-US" sz="3200" dirty="0"/>
          </a:p>
          <a:p>
            <a:pPr marL="514350" indent="-514350">
              <a:buAutoNum type="arabicPeriod" startAt="6"/>
            </a:pPr>
            <a:r>
              <a:rPr lang="en-US" sz="3200" dirty="0" smtClean="0"/>
              <a:t>Maggie </a:t>
            </a:r>
            <a:r>
              <a:rPr lang="en-US" sz="3200" dirty="0"/>
              <a:t>needs a person who doesn’t smoke and keeps things clean</a:t>
            </a:r>
            <a:r>
              <a:rPr lang="en-US" sz="3200" dirty="0" smtClean="0"/>
              <a:t>. </a:t>
            </a:r>
            <a:r>
              <a:rPr lang="en-US" sz="3200" b="1" u="sng" dirty="0"/>
              <a:t>T</a:t>
            </a:r>
            <a:endParaRPr lang="en-US" sz="3200" dirty="0" smtClean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 smtClean="0"/>
              <a:t>7. You </a:t>
            </a:r>
            <a:r>
              <a:rPr lang="en-US" sz="3200" dirty="0"/>
              <a:t>can call Maggie if you want to share a house with her</a:t>
            </a:r>
            <a:r>
              <a:rPr lang="en-US" sz="3200" dirty="0" smtClean="0"/>
              <a:t>. </a:t>
            </a:r>
            <a:r>
              <a:rPr lang="en-US" sz="3200" b="1" u="sng"/>
              <a:t>T</a:t>
            </a:r>
            <a:endParaRPr lang="en-US" sz="3200" dirty="0" smtClean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 smtClean="0"/>
              <a:t>8. Henry </a:t>
            </a:r>
            <a:r>
              <a:rPr lang="en-US" sz="3200" dirty="0"/>
              <a:t>wants to have a pen friend who can speak Portuguese because he can’t speak it</a:t>
            </a:r>
            <a:r>
              <a:rPr lang="en-US" sz="3200" dirty="0" smtClean="0"/>
              <a:t>. </a:t>
            </a:r>
            <a:r>
              <a:rPr lang="en-US" sz="3200" b="1" u="sng" dirty="0"/>
              <a:t>F</a:t>
            </a:r>
          </a:p>
          <a:p>
            <a:pPr marL="0" indent="0">
              <a:buNone/>
            </a:pPr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30178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 smtClean="0"/>
              <a:t>UNIT 2</a:t>
            </a: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 smtClean="0"/>
          </a:p>
          <a:p>
            <a:pPr marL="0" indent="0">
              <a:buNone/>
            </a:pPr>
            <a:r>
              <a:rPr lang="vi-VN" dirty="0" smtClean="0"/>
              <a:t>     I </a:t>
            </a:r>
            <a:r>
              <a:rPr lang="vi-VN" dirty="0"/>
              <a:t>AM A FRIENDLY </a:t>
            </a:r>
            <a:r>
              <a:rPr lang="vi-VN" dirty="0" smtClean="0"/>
              <a:t>PERSON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4272336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628650" y="304800"/>
            <a:ext cx="7886700" cy="60327"/>
          </a:xfrm>
        </p:spPr>
        <p:txBody>
          <a:bodyPr>
            <a:normAutofit fontScale="90000"/>
          </a:bodyPr>
          <a:lstStyle/>
          <a:p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762000"/>
            <a:ext cx="7886700" cy="5414963"/>
          </a:xfrm>
        </p:spPr>
        <p:txBody>
          <a:bodyPr/>
          <a:lstStyle/>
          <a:p>
            <a:r>
              <a:rPr lang="en-US" b="1" dirty="0"/>
              <a:t>Learning outcomes:</a:t>
            </a:r>
            <a:r>
              <a:rPr lang="en-US" dirty="0"/>
              <a:t> Students </a:t>
            </a:r>
            <a:r>
              <a:rPr lang="vi-VN" dirty="0"/>
              <a:t>will be able to</a:t>
            </a:r>
            <a:r>
              <a:rPr lang="en-US" dirty="0" smtClean="0"/>
              <a:t>:</a:t>
            </a:r>
          </a:p>
          <a:p>
            <a:endParaRPr lang="vi-VN" dirty="0"/>
          </a:p>
          <a:p>
            <a:pPr>
              <a:buFontTx/>
              <a:buChar char="-"/>
            </a:pPr>
            <a:r>
              <a:rPr lang="en-US" dirty="0" smtClean="0"/>
              <a:t>Identify </a:t>
            </a:r>
            <a:r>
              <a:rPr lang="en-US" dirty="0"/>
              <a:t>the main topic of reading</a:t>
            </a:r>
            <a:r>
              <a:rPr lang="en-US" dirty="0" smtClean="0"/>
              <a:t>.</a:t>
            </a:r>
          </a:p>
          <a:p>
            <a:pPr>
              <a:buFontTx/>
              <a:buChar char="-"/>
            </a:pPr>
            <a:endParaRPr lang="vi-VN" dirty="0"/>
          </a:p>
          <a:p>
            <a:pPr>
              <a:buFontTx/>
              <a:buChar char="-"/>
            </a:pPr>
            <a:r>
              <a:rPr lang="en-US" dirty="0" smtClean="0"/>
              <a:t>Scan </a:t>
            </a:r>
            <a:r>
              <a:rPr lang="en-US" dirty="0"/>
              <a:t>and skim to do </a:t>
            </a:r>
            <a:r>
              <a:rPr lang="en-US" dirty="0" err="1" smtClean="0"/>
              <a:t>excersise</a:t>
            </a:r>
            <a:endParaRPr lang="en-US" dirty="0" smtClean="0"/>
          </a:p>
          <a:p>
            <a:pPr>
              <a:buFontTx/>
              <a:buChar char="-"/>
            </a:pPr>
            <a:endParaRPr lang="vi-VN" dirty="0"/>
          </a:p>
          <a:p>
            <a:r>
              <a:rPr lang="en-US" b="1" dirty="0"/>
              <a:t>Teaching method:</a:t>
            </a:r>
            <a:r>
              <a:rPr lang="en-US" dirty="0"/>
              <a:t> Lecturing, individual, </a:t>
            </a:r>
            <a:r>
              <a:rPr lang="en-US" dirty="0" err="1"/>
              <a:t>pairworks</a:t>
            </a:r>
            <a:r>
              <a:rPr lang="en-US" dirty="0"/>
              <a:t> and </a:t>
            </a:r>
            <a:r>
              <a:rPr lang="en-US" dirty="0" err="1"/>
              <a:t>groupworks</a:t>
            </a:r>
            <a:r>
              <a:rPr lang="en-US" smtClean="0"/>
              <a:t>.</a:t>
            </a:r>
          </a:p>
          <a:p>
            <a:endParaRPr lang="vi-VN" dirty="0"/>
          </a:p>
          <a:p>
            <a:r>
              <a:rPr lang="en-US" b="1" dirty="0"/>
              <a:t>Materials:</a:t>
            </a:r>
            <a:r>
              <a:rPr lang="en-US" dirty="0"/>
              <a:t> Objective PET ( Cambridge English)</a:t>
            </a:r>
            <a:endParaRPr lang="vi-VN" dirty="0"/>
          </a:p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773621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685800"/>
            <a:ext cx="8229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11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60362"/>
            <a:ext cx="3200400" cy="558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347663"/>
            <a:ext cx="3200400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622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628650" y="304801"/>
            <a:ext cx="7886700" cy="60326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8650" y="914400"/>
            <a:ext cx="2647950" cy="5211763"/>
          </a:xfrm>
        </p:spPr>
      </p:pic>
      <p:sp>
        <p:nvSpPr>
          <p:cNvPr id="5" name="Rectangle 4"/>
          <p:cNvSpPr/>
          <p:nvPr/>
        </p:nvSpPr>
        <p:spPr>
          <a:xfrm>
            <a:off x="4038600" y="1219200"/>
            <a:ext cx="4572000" cy="403187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prstClr val="black"/>
                </a:solidFill>
                <a:latin typeface="Arial" charset="0"/>
                <a:cs typeface="Arial" charset="0"/>
              </a:rPr>
              <a:t>Brian is </a:t>
            </a:r>
            <a:r>
              <a:rPr lang="en-US" sz="32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well-built</a:t>
            </a:r>
            <a:r>
              <a:rPr lang="en-US" sz="3200" b="1" dirty="0">
                <a:solidFill>
                  <a:srgbClr val="002060"/>
                </a:solidFill>
                <a:latin typeface="Arial" charset="0"/>
                <a:cs typeface="Arial" charset="0"/>
              </a:rPr>
              <a:t>/ slim.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3200" b="1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prstClr val="black"/>
                </a:solidFill>
                <a:latin typeface="Arial" charset="0"/>
                <a:cs typeface="Arial" charset="0"/>
              </a:rPr>
              <a:t>Brian’s got </a:t>
            </a:r>
            <a:r>
              <a:rPr lang="en-US" sz="3200" b="1" dirty="0">
                <a:solidFill>
                  <a:srgbClr val="002060"/>
                </a:solidFill>
                <a:latin typeface="Arial" charset="0"/>
                <a:cs typeface="Arial" charset="0"/>
              </a:rPr>
              <a:t>straight/ curly/ wavy</a:t>
            </a:r>
            <a:r>
              <a:rPr lang="en-US" sz="3200" b="1" dirty="0">
                <a:solidFill>
                  <a:prstClr val="black"/>
                </a:solidFill>
                <a:latin typeface="Arial" charset="0"/>
                <a:cs typeface="Arial" charset="0"/>
              </a:rPr>
              <a:t> hair.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3200" b="1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prstClr val="black"/>
                </a:solidFill>
                <a:latin typeface="Arial" charset="0"/>
                <a:cs typeface="Arial" charset="0"/>
              </a:rPr>
              <a:t>Brian’s got </a:t>
            </a:r>
            <a:r>
              <a:rPr lang="en-US" sz="3200" b="1" dirty="0">
                <a:solidFill>
                  <a:srgbClr val="002060"/>
                </a:solidFill>
                <a:latin typeface="Arial" charset="0"/>
                <a:cs typeface="Arial" charset="0"/>
              </a:rPr>
              <a:t>long/ round/ square </a:t>
            </a:r>
            <a:r>
              <a:rPr lang="en-US" sz="3200" b="1" dirty="0">
                <a:solidFill>
                  <a:prstClr val="black"/>
                </a:solidFill>
                <a:latin typeface="Arial" charset="0"/>
                <a:cs typeface="Arial" charset="0"/>
              </a:rPr>
              <a:t>face.</a:t>
            </a:r>
          </a:p>
        </p:txBody>
      </p:sp>
    </p:spTree>
    <p:extLst>
      <p:ext uri="{BB962C8B-B14F-4D97-AF65-F5344CB8AC3E}">
        <p14:creationId xmlns:p14="http://schemas.microsoft.com/office/powerpoint/2010/main" val="3038376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524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71600"/>
            <a:ext cx="304778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505200" y="1126202"/>
            <a:ext cx="54102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prstClr val="black"/>
                </a:solidFill>
                <a:latin typeface="Arial" charset="0"/>
                <a:cs typeface="Arial" charset="0"/>
              </a:rPr>
              <a:t>Stella has got </a:t>
            </a:r>
            <a:r>
              <a:rPr lang="en-US" sz="3200" b="1" dirty="0">
                <a:solidFill>
                  <a:srgbClr val="002060"/>
                </a:solidFill>
                <a:latin typeface="Arial" charset="0"/>
                <a:cs typeface="Arial" charset="0"/>
              </a:rPr>
              <a:t>long/medium</a:t>
            </a:r>
            <a:r>
              <a:rPr lang="pl-PL" sz="3200" b="1" dirty="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Arial" charset="0"/>
                <a:cs typeface="Arial" charset="0"/>
              </a:rPr>
              <a:t>length/</a:t>
            </a:r>
            <a:r>
              <a:rPr lang="pl-PL" sz="3200" b="1" dirty="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Arial" charset="0"/>
                <a:cs typeface="Arial" charset="0"/>
              </a:rPr>
              <a:t>short </a:t>
            </a:r>
            <a:r>
              <a:rPr lang="en-US" sz="3200" b="1" dirty="0">
                <a:solidFill>
                  <a:prstClr val="black"/>
                </a:solidFill>
                <a:latin typeface="Arial" charset="0"/>
                <a:cs typeface="Arial" charset="0"/>
              </a:rPr>
              <a:t>dark hair.</a:t>
            </a:r>
            <a:endParaRPr lang="pl-PL" sz="3200" b="1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l-PL" sz="3200" b="1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prstClr val="black"/>
                </a:solidFill>
                <a:latin typeface="Arial" charset="0"/>
                <a:cs typeface="Arial" charset="0"/>
              </a:rPr>
              <a:t>Stella has got </a:t>
            </a:r>
            <a:r>
              <a:rPr lang="en-US" sz="3200" b="1" dirty="0">
                <a:solidFill>
                  <a:srgbClr val="002060"/>
                </a:solidFill>
                <a:latin typeface="Arial" charset="0"/>
                <a:cs typeface="Arial" charset="0"/>
              </a:rPr>
              <a:t>pale/ dark </a:t>
            </a:r>
            <a:r>
              <a:rPr lang="en-US" sz="3200" b="1" dirty="0">
                <a:solidFill>
                  <a:prstClr val="black"/>
                </a:solidFill>
                <a:latin typeface="Arial" charset="0"/>
                <a:cs typeface="Arial" charset="0"/>
              </a:rPr>
              <a:t>complexion.</a:t>
            </a:r>
            <a:endParaRPr lang="pl-PL" sz="3200" b="1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b="1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prstClr val="black"/>
                </a:solidFill>
                <a:latin typeface="Arial" charset="0"/>
                <a:cs typeface="Arial" charset="0"/>
              </a:rPr>
              <a:t>Stella is </a:t>
            </a:r>
            <a:r>
              <a:rPr lang="en-US" sz="3200" b="1" dirty="0">
                <a:solidFill>
                  <a:srgbClr val="002060"/>
                </a:solidFill>
                <a:latin typeface="Arial" charset="0"/>
                <a:cs typeface="Arial" charset="0"/>
              </a:rPr>
              <a:t>fat/ well-built/ slim</a:t>
            </a:r>
            <a:r>
              <a:rPr lang="en-US" sz="32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b="1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495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686800" cy="761999"/>
          </a:xfrm>
        </p:spPr>
        <p:txBody>
          <a:bodyPr>
            <a:no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sz="3200" b="1" i="1" dirty="0">
                <a:latin typeface="Calibri"/>
                <a:ea typeface="Calibri"/>
                <a:cs typeface="Times New Roman"/>
              </a:rPr>
              <a:t>Match the words or phrases on the left (1 – 10) with the correct definition </a:t>
            </a:r>
            <a:endParaRPr lang="en-US" sz="3200" dirty="0">
              <a:effectLst/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94544893"/>
              </p:ext>
            </p:extLst>
          </p:nvPr>
        </p:nvGraphicFramePr>
        <p:xfrm>
          <a:off x="0" y="990600"/>
          <a:ext cx="9220200" cy="48768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438400"/>
                <a:gridCol w="6781800"/>
              </a:tblGrid>
              <a:tr h="142240">
                <a:tc>
                  <a:txBody>
                    <a:bodyPr/>
                    <a:lstStyle/>
                    <a:p>
                      <a:r>
                        <a:rPr lang="en-US" dirty="0" smtClean="0"/>
                        <a:t>1. accommodation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en-US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to </a:t>
                      </a:r>
                      <a:r>
                        <a:rPr lang="en-US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keep things clean and organized.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2.</a:t>
                      </a:r>
                      <a:r>
                        <a:rPr lang="en-US" sz="1800" dirty="0" smtClean="0">
                          <a:effectLst/>
                          <a:latin typeface="Times New Roman"/>
                          <a:ea typeface="Calibri"/>
                        </a:rPr>
                        <a:t> travel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b.    to </a:t>
                      </a:r>
                      <a:r>
                        <a:rPr lang="en-US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have equal responsibility for paying the petrol. 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 contact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c.    </a:t>
                      </a:r>
                      <a:r>
                        <a:rPr lang="en-US" sz="16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 </a:t>
                      </a:r>
                      <a:r>
                        <a:rPr lang="en-US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place where people can live, work or stay.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4.to be tidy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d.     an </a:t>
                      </a:r>
                      <a:r>
                        <a:rPr lang="en-US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exciting or dangerous experience.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5. a </a:t>
                      </a:r>
                      <a:r>
                        <a:rPr lang="en-US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pen- friend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e.     to </a:t>
                      </a:r>
                      <a:r>
                        <a:rPr lang="en-US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get in touch or communicate with someone.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6.to </a:t>
                      </a:r>
                      <a:r>
                        <a:rPr lang="en-US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share the cost of petrol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f.     a </a:t>
                      </a:r>
                      <a:r>
                        <a:rPr lang="en-US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particular way of living or the way a person lives or a group of people live.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7. adventure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g.</a:t>
                      </a:r>
                      <a:r>
                        <a:rPr lang="en-US" sz="16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en-US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person </a:t>
                      </a:r>
                      <a:r>
                        <a:rPr lang="en-US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who you exchange letters with even though you have never met.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8. hostel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h.  to </a:t>
                      </a:r>
                      <a:r>
                        <a:rPr lang="en-US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have a free ride in a vehicle.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9.to </a:t>
                      </a:r>
                      <a:r>
                        <a:rPr lang="en-US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need a lift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i.  an </a:t>
                      </a:r>
                      <a:r>
                        <a:rPr lang="en-US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inexpensive place for usually young travelers to stay overnight.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342900" marR="0" lvl="0" indent="-34290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 startAt="10"/>
                      </a:pPr>
                      <a:r>
                        <a:rPr lang="en-US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 lifestyle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j</a:t>
                      </a:r>
                      <a:r>
                        <a:rPr lang="en-US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 to go on a trip or to get to a place.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921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36671" y="-1447800"/>
            <a:ext cx="7886700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8600"/>
            <a:ext cx="7886700" cy="59483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 smtClean="0"/>
              <a:t>1. </a:t>
            </a:r>
            <a:r>
              <a:rPr lang="en-US" sz="3200" dirty="0" smtClean="0"/>
              <a:t>accommodation</a:t>
            </a:r>
          </a:p>
          <a:p>
            <a:pPr marL="0" indent="0">
              <a:buNone/>
            </a:pPr>
            <a:r>
              <a:rPr lang="en-US" sz="3200" dirty="0" smtClean="0"/>
              <a:t>c.  a place where people can live, work or stay.</a:t>
            </a:r>
          </a:p>
          <a:p>
            <a:pPr marL="0" indent="0">
              <a:buNone/>
            </a:pPr>
            <a:r>
              <a:rPr lang="en-US" sz="3200" dirty="0" smtClean="0"/>
              <a:t>2. to travel</a:t>
            </a:r>
          </a:p>
          <a:p>
            <a:pPr marL="0" indent="0">
              <a:buNone/>
            </a:pPr>
            <a:r>
              <a:rPr lang="en-US" sz="3200" dirty="0" smtClean="0"/>
              <a:t> j. to go on a trip or to get to a place.</a:t>
            </a:r>
          </a:p>
          <a:p>
            <a:pPr marL="0" indent="0">
              <a:buNone/>
            </a:pPr>
            <a:r>
              <a:rPr lang="en-US" sz="3200" dirty="0" smtClean="0"/>
              <a:t>3. to contact</a:t>
            </a:r>
          </a:p>
          <a:p>
            <a:pPr marL="0" indent="0">
              <a:buNone/>
            </a:pPr>
            <a:r>
              <a:rPr lang="en-US" sz="3200" dirty="0" smtClean="0"/>
              <a:t>e. to get in touch or communicate with someone.</a:t>
            </a:r>
          </a:p>
          <a:p>
            <a:pPr marL="0" indent="0">
              <a:buNone/>
            </a:pPr>
            <a:r>
              <a:rPr lang="en-US" sz="3200" dirty="0" smtClean="0"/>
              <a:t>4. to be tidy</a:t>
            </a:r>
          </a:p>
          <a:p>
            <a:pPr marL="0" indent="0">
              <a:buNone/>
            </a:pPr>
            <a:r>
              <a:rPr lang="en-US" sz="3200" dirty="0" smtClean="0"/>
              <a:t>a. to keep things clean and organized.</a:t>
            </a:r>
          </a:p>
          <a:p>
            <a:pPr marL="0" indent="0">
              <a:buNone/>
            </a:pPr>
            <a:r>
              <a:rPr lang="en-US" sz="3200" dirty="0" smtClean="0"/>
              <a:t>5. a pen- friend</a:t>
            </a:r>
          </a:p>
          <a:p>
            <a:pPr marL="0" indent="0">
              <a:buNone/>
            </a:pPr>
            <a:r>
              <a:rPr lang="en-US" sz="3200" dirty="0" smtClean="0"/>
              <a:t>g. a person who you exchange letters with even though you have never met.</a:t>
            </a:r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endParaRPr lang="en-US" u="sng" dirty="0" smtClean="0"/>
          </a:p>
        </p:txBody>
      </p:sp>
    </p:spTree>
    <p:extLst>
      <p:ext uri="{BB962C8B-B14F-4D97-AF65-F5344CB8AC3E}">
        <p14:creationId xmlns:p14="http://schemas.microsoft.com/office/powerpoint/2010/main" val="2028049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36671" y="-1447800"/>
            <a:ext cx="7886700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671" y="381000"/>
            <a:ext cx="7886700" cy="59483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200" dirty="0" smtClean="0"/>
              <a:t>6. to share the cost of petrol</a:t>
            </a:r>
          </a:p>
          <a:p>
            <a:pPr marL="0" indent="0">
              <a:buNone/>
            </a:pPr>
            <a:r>
              <a:rPr lang="en-US" sz="3200" dirty="0" smtClean="0"/>
              <a:t>b. to have equal responsibility for paying the gas. </a:t>
            </a:r>
          </a:p>
          <a:p>
            <a:pPr marL="0" indent="0">
              <a:buNone/>
            </a:pPr>
            <a:r>
              <a:rPr lang="en-US" sz="3200" dirty="0" smtClean="0"/>
              <a:t>7.adventure</a:t>
            </a:r>
          </a:p>
          <a:p>
            <a:pPr marL="0" indent="0">
              <a:buNone/>
            </a:pPr>
            <a:r>
              <a:rPr lang="en-US" sz="3200" dirty="0" smtClean="0"/>
              <a:t>d. an exciting or dangerous experience.</a:t>
            </a:r>
          </a:p>
          <a:p>
            <a:pPr marL="0" indent="0">
              <a:buNone/>
            </a:pPr>
            <a:r>
              <a:rPr lang="en-US" sz="3200" dirty="0" smtClean="0"/>
              <a:t>8. hostel</a:t>
            </a:r>
          </a:p>
          <a:p>
            <a:pPr marL="0" indent="0">
              <a:buNone/>
            </a:pPr>
            <a:r>
              <a:rPr lang="en-US" sz="3200" dirty="0" err="1" smtClean="0"/>
              <a:t>i</a:t>
            </a:r>
            <a:r>
              <a:rPr lang="en-US" sz="3200" dirty="0" smtClean="0"/>
              <a:t>. an inexpensive place for usually young travelers to stay overnight.</a:t>
            </a:r>
          </a:p>
          <a:p>
            <a:pPr marL="0" indent="0">
              <a:buNone/>
            </a:pPr>
            <a:r>
              <a:rPr lang="en-US" sz="3200" dirty="0" smtClean="0"/>
              <a:t>9. to need a lift</a:t>
            </a:r>
          </a:p>
          <a:p>
            <a:pPr marL="0" indent="0">
              <a:buNone/>
            </a:pPr>
            <a:r>
              <a:rPr lang="en-US" sz="3200" dirty="0" smtClean="0"/>
              <a:t>h. to have a free ride in a vehicle.</a:t>
            </a:r>
          </a:p>
          <a:p>
            <a:pPr marL="0" indent="0">
              <a:buNone/>
            </a:pPr>
            <a:r>
              <a:rPr lang="en-US" sz="3200" dirty="0" smtClean="0"/>
              <a:t>10. lifestyle</a:t>
            </a:r>
          </a:p>
          <a:p>
            <a:pPr marL="0" indent="0">
              <a:buNone/>
            </a:pPr>
            <a:r>
              <a:rPr lang="en-US" sz="3200" dirty="0" smtClean="0"/>
              <a:t>f. a particular way of living or the way a person lives or a group of people live.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pPr marL="0" indent="0">
              <a:buNone/>
            </a:pPr>
            <a:endParaRPr lang="en-US" u="sng" dirty="0" smtClean="0"/>
          </a:p>
        </p:txBody>
      </p:sp>
    </p:spTree>
    <p:extLst>
      <p:ext uri="{BB962C8B-B14F-4D97-AF65-F5344CB8AC3E}">
        <p14:creationId xmlns:p14="http://schemas.microsoft.com/office/powerpoint/2010/main" val="97884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623</TotalTime>
  <Words>728</Words>
  <Application>Microsoft Office PowerPoint</Application>
  <PresentationFormat>On-screen Show (4:3)</PresentationFormat>
  <Paragraphs>92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Office Theme</vt:lpstr>
      <vt:lpstr>ANH VĂN KHÔNG CHUYÊN 2</vt:lpstr>
      <vt:lpstr>UNIT 2</vt:lpstr>
      <vt:lpstr>PowerPoint Presentation</vt:lpstr>
      <vt:lpstr>PowerPoint Presentation</vt:lpstr>
      <vt:lpstr>PowerPoint Presentation</vt:lpstr>
      <vt:lpstr>PowerPoint Presentation</vt:lpstr>
      <vt:lpstr>Match the words or phrases on the left (1 – 10) with the correct definition </vt:lpstr>
      <vt:lpstr>PowerPoint Presentation</vt:lpstr>
      <vt:lpstr>PowerPoint Presentation</vt:lpstr>
      <vt:lpstr>reading</vt:lpstr>
      <vt:lpstr>PowerPoint Presentation</vt:lpstr>
      <vt:lpstr>PowerPoint Presentation</vt:lpstr>
      <vt:lpstr>Read the following statements and decide if these sentences are true or false. Write the tick (V) for your answers.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i’m a friendly person</dc:title>
  <dc:creator>truonggiang</dc:creator>
  <cp:lastModifiedBy>HP</cp:lastModifiedBy>
  <cp:revision>54</cp:revision>
  <dcterms:created xsi:type="dcterms:W3CDTF">2017-03-04T03:48:31Z</dcterms:created>
  <dcterms:modified xsi:type="dcterms:W3CDTF">2017-08-15T03:47:34Z</dcterms:modified>
</cp:coreProperties>
</file>