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3CA30AB-91B4-4CFB-A895-30A800FFD815}" type="datetimeFigureOut">
              <a:rPr lang="id-ID" smtClean="0"/>
              <a:t>14/08/2017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175335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CA30AB-91B4-4CFB-A895-30A800FFD815}" type="datetimeFigureOut">
              <a:rPr lang="id-ID" smtClean="0"/>
              <a:t>14/08/2017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33311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CA30AB-91B4-4CFB-A895-30A800FFD815}" type="datetimeFigureOut">
              <a:rPr lang="id-ID" smtClean="0"/>
              <a:t>14/08/2017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74285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CA30AB-91B4-4CFB-A895-30A800FFD815}" type="datetimeFigureOut">
              <a:rPr lang="id-ID" smtClean="0"/>
              <a:t>14/08/2017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80755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CA30AB-91B4-4CFB-A895-30A800FFD815}" type="datetimeFigureOut">
              <a:rPr lang="id-ID" smtClean="0"/>
              <a:t>14/08/2017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83700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3CA30AB-91B4-4CFB-A895-30A800FFD815}" type="datetimeFigureOut">
              <a:rPr lang="id-ID" smtClean="0"/>
              <a:t>14/08/2017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178919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3CA30AB-91B4-4CFB-A895-30A800FFD815}" type="datetimeFigureOut">
              <a:rPr lang="id-ID" smtClean="0"/>
              <a:t>14/08/2017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425641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3CA30AB-91B4-4CFB-A895-30A800FFD815}" type="datetimeFigureOut">
              <a:rPr lang="id-ID" smtClean="0"/>
              <a:t>14/08/2017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400398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A30AB-91B4-4CFB-A895-30A800FFD815}" type="datetimeFigureOut">
              <a:rPr lang="id-ID" smtClean="0"/>
              <a:t>14/08/2017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145297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A30AB-91B4-4CFB-A895-30A800FFD815}" type="datetimeFigureOut">
              <a:rPr lang="id-ID" smtClean="0"/>
              <a:t>14/08/2017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387975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A30AB-91B4-4CFB-A895-30A800FFD815}" type="datetimeFigureOut">
              <a:rPr lang="id-ID" smtClean="0"/>
              <a:t>14/08/2017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4FF0ED5-1076-4AD1-BCCB-176EF9793531}" type="slidenum">
              <a:rPr lang="id-ID" smtClean="0"/>
              <a:t>‹#›</a:t>
            </a:fld>
            <a:endParaRPr lang="id-ID"/>
          </a:p>
        </p:txBody>
      </p:sp>
    </p:spTree>
    <p:extLst>
      <p:ext uri="{BB962C8B-B14F-4D97-AF65-F5344CB8AC3E}">
        <p14:creationId xmlns:p14="http://schemas.microsoft.com/office/powerpoint/2010/main" val="368525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A30AB-91B4-4CFB-A895-30A800FFD815}" type="datetimeFigureOut">
              <a:rPr lang="id-ID" smtClean="0"/>
              <a:t>14/08/2017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F0ED5-1076-4AD1-BCCB-176EF9793531}" type="slidenum">
              <a:rPr lang="id-ID" smtClean="0"/>
              <a:t>‹#›</a:t>
            </a:fld>
            <a:endParaRPr lang="id-ID"/>
          </a:p>
        </p:txBody>
      </p:sp>
    </p:spTree>
    <p:extLst>
      <p:ext uri="{BB962C8B-B14F-4D97-AF65-F5344CB8AC3E}">
        <p14:creationId xmlns:p14="http://schemas.microsoft.com/office/powerpoint/2010/main" val="118972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lstStyle/>
          <a:p>
            <a:r>
              <a:rPr lang="en-US" dirty="0" smtClean="0"/>
              <a:t>Tenses in Writing and Speaking</a:t>
            </a:r>
            <a:endParaRPr lang="id-ID" dirty="0"/>
          </a:p>
        </p:txBody>
      </p:sp>
      <p:sp>
        <p:nvSpPr>
          <p:cNvPr id="3" name="Subtitle 2"/>
          <p:cNvSpPr>
            <a:spLocks noGrp="1"/>
          </p:cNvSpPr>
          <p:nvPr>
            <p:ph type="subTitle" idx="1"/>
          </p:nvPr>
        </p:nvSpPr>
        <p:spPr>
          <a:xfrm>
            <a:off x="1371600" y="1700808"/>
            <a:ext cx="7160840" cy="3937992"/>
          </a:xfrm>
        </p:spPr>
        <p:txBody>
          <a:bodyPr/>
          <a:lstStyle/>
          <a:p>
            <a:pPr algn="l"/>
            <a:r>
              <a:rPr lang="en-US" dirty="0" smtClean="0">
                <a:solidFill>
                  <a:schemeClr val="tx1"/>
                </a:solidFill>
              </a:rPr>
              <a:t>There are only three main tenses in English: </a:t>
            </a:r>
          </a:p>
          <a:p>
            <a:pPr marL="514350" indent="-514350" algn="l">
              <a:buAutoNum type="arabicPeriod"/>
            </a:pPr>
            <a:r>
              <a:rPr lang="en-US" dirty="0" smtClean="0">
                <a:solidFill>
                  <a:schemeClr val="tx1"/>
                </a:solidFill>
              </a:rPr>
              <a:t>Past</a:t>
            </a:r>
          </a:p>
          <a:p>
            <a:pPr marL="514350" indent="-514350" algn="l">
              <a:buAutoNum type="arabicPeriod"/>
            </a:pPr>
            <a:r>
              <a:rPr lang="en-US" dirty="0" smtClean="0">
                <a:solidFill>
                  <a:schemeClr val="tx1"/>
                </a:solidFill>
              </a:rPr>
              <a:t>Present</a:t>
            </a:r>
          </a:p>
          <a:p>
            <a:pPr marL="514350" indent="-514350" algn="l">
              <a:buAutoNum type="arabicPeriod"/>
            </a:pPr>
            <a:r>
              <a:rPr lang="en-US" dirty="0" smtClean="0">
                <a:solidFill>
                  <a:schemeClr val="tx1"/>
                </a:solidFill>
              </a:rPr>
              <a:t>Future</a:t>
            </a:r>
          </a:p>
          <a:p>
            <a:pPr algn="l"/>
            <a:r>
              <a:rPr lang="en-US" dirty="0" smtClean="0">
                <a:solidFill>
                  <a:schemeClr val="tx1"/>
                </a:solidFill>
              </a:rPr>
              <a:t>All these can be seen through cultures around the world.</a:t>
            </a:r>
            <a:endParaRPr lang="id-ID" dirty="0">
              <a:solidFill>
                <a:schemeClr val="tx1"/>
              </a:solidFill>
            </a:endParaRPr>
          </a:p>
        </p:txBody>
      </p:sp>
    </p:spTree>
    <p:extLst>
      <p:ext uri="{BB962C8B-B14F-4D97-AF65-F5344CB8AC3E}">
        <p14:creationId xmlns:p14="http://schemas.microsoft.com/office/powerpoint/2010/main" val="3494906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US" b="1" dirty="0" smtClean="0">
                <a:solidFill>
                  <a:srgbClr val="FF0000"/>
                </a:solidFill>
              </a:rPr>
              <a:t>4. Present Perfect</a:t>
            </a:r>
          </a:p>
          <a:p>
            <a:pPr>
              <a:buFontTx/>
              <a:buChar char="-"/>
            </a:pPr>
            <a:r>
              <a:rPr lang="en-US" dirty="0" smtClean="0"/>
              <a:t>A situation that began at a prior point in time and continues into the present</a:t>
            </a:r>
          </a:p>
          <a:p>
            <a:pPr marL="0" indent="0">
              <a:buNone/>
            </a:pPr>
            <a:r>
              <a:rPr lang="en-US" i="1" dirty="0" smtClean="0"/>
              <a:t>I have been a teacher since 1976.</a:t>
            </a:r>
          </a:p>
          <a:p>
            <a:pPr>
              <a:buFontTx/>
              <a:buChar char="-"/>
            </a:pPr>
            <a:r>
              <a:rPr lang="en-US" dirty="0" smtClean="0"/>
              <a:t>An action occurring or not occurring at unspecified prior time that has current relevance</a:t>
            </a:r>
          </a:p>
          <a:p>
            <a:pPr marL="0" indent="0">
              <a:buNone/>
            </a:pPr>
            <a:r>
              <a:rPr lang="en-US" i="1" dirty="0" smtClean="0"/>
              <a:t>I have already seen that movie.</a:t>
            </a:r>
          </a:p>
          <a:p>
            <a:pPr>
              <a:buFontTx/>
              <a:buChar char="-"/>
            </a:pPr>
            <a:r>
              <a:rPr lang="en-US" dirty="0" smtClean="0"/>
              <a:t>A very recently completed action (often with </a:t>
            </a:r>
            <a:r>
              <a:rPr lang="en-US" i="1" dirty="0" smtClean="0"/>
              <a:t>just</a:t>
            </a:r>
            <a:r>
              <a:rPr lang="en-US" dirty="0" smtClean="0"/>
              <a:t>)</a:t>
            </a:r>
          </a:p>
          <a:p>
            <a:pPr marL="0" indent="0">
              <a:buNone/>
            </a:pPr>
            <a:r>
              <a:rPr lang="en-US" i="1" dirty="0" smtClean="0"/>
              <a:t>Mort has just finished his homework.</a:t>
            </a:r>
          </a:p>
          <a:p>
            <a:pPr>
              <a:buFontTx/>
              <a:buChar char="-"/>
            </a:pPr>
            <a:r>
              <a:rPr lang="en-US" dirty="0" smtClean="0"/>
              <a:t>An action that occurred over a prior time period and that is completed at the moment of speaking</a:t>
            </a:r>
          </a:p>
          <a:p>
            <a:pPr marL="0" indent="0">
              <a:buNone/>
            </a:pPr>
            <a:r>
              <a:rPr lang="en-US" i="1" dirty="0" smtClean="0"/>
              <a:t>The value of the Johnson’s house has doubled in the last four years.</a:t>
            </a:r>
          </a:p>
          <a:p>
            <a:pPr>
              <a:buFontTx/>
              <a:buChar char="-"/>
            </a:pPr>
            <a:endParaRPr lang="id-ID" dirty="0"/>
          </a:p>
        </p:txBody>
      </p:sp>
    </p:spTree>
    <p:extLst>
      <p:ext uri="{BB962C8B-B14F-4D97-AF65-F5344CB8AC3E}">
        <p14:creationId xmlns:p14="http://schemas.microsoft.com/office/powerpoint/2010/main" val="56679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196752"/>
            <a:ext cx="8229600" cy="5400600"/>
          </a:xfrm>
        </p:spPr>
        <p:txBody>
          <a:bodyPr>
            <a:normAutofit fontScale="85000" lnSpcReduction="20000"/>
          </a:bodyPr>
          <a:lstStyle/>
          <a:p>
            <a:pPr>
              <a:buFontTx/>
              <a:buChar char="-"/>
            </a:pPr>
            <a:r>
              <a:rPr lang="en-US" dirty="0" smtClean="0"/>
              <a:t>With verbs in subordinate clauses of time or condition</a:t>
            </a:r>
          </a:p>
          <a:p>
            <a:pPr marL="0" indent="0">
              <a:buNone/>
            </a:pPr>
            <a:r>
              <a:rPr lang="en-US" i="1" dirty="0" smtClean="0"/>
              <a:t>She won’t be satisfied until she has finished another chapter.</a:t>
            </a:r>
          </a:p>
          <a:p>
            <a:pPr marL="0" indent="0">
              <a:buNone/>
            </a:pPr>
            <a:r>
              <a:rPr lang="en-US" i="1" dirty="0" smtClean="0"/>
              <a:t>If you have done your homework, you can watch TV.</a:t>
            </a:r>
          </a:p>
          <a:p>
            <a:pPr marL="0" indent="0">
              <a:buNone/>
            </a:pPr>
            <a:r>
              <a:rPr lang="en-US" b="1" dirty="0" smtClean="0">
                <a:solidFill>
                  <a:srgbClr val="FF0000"/>
                </a:solidFill>
              </a:rPr>
              <a:t>5. Past Perfect </a:t>
            </a:r>
          </a:p>
          <a:p>
            <a:pPr>
              <a:buFontTx/>
              <a:buChar char="-"/>
            </a:pPr>
            <a:r>
              <a:rPr lang="en-US" dirty="0" smtClean="0"/>
              <a:t>An action completed in the past prior to some other past event or time</a:t>
            </a:r>
          </a:p>
          <a:p>
            <a:pPr marL="0" indent="0">
              <a:buNone/>
            </a:pPr>
            <a:r>
              <a:rPr lang="en-US" i="1" dirty="0" smtClean="0"/>
              <a:t>He had already left before I could offer him a ride.</a:t>
            </a:r>
          </a:p>
          <a:p>
            <a:pPr marL="0" indent="0">
              <a:buNone/>
            </a:pPr>
            <a:r>
              <a:rPr lang="en-US" i="1" dirty="0" smtClean="0"/>
              <a:t>She had worked in the post office before 1962.</a:t>
            </a:r>
          </a:p>
          <a:p>
            <a:pPr>
              <a:buFontTx/>
              <a:buChar char="-"/>
            </a:pPr>
            <a:r>
              <a:rPr lang="en-US" dirty="0" smtClean="0"/>
              <a:t>Imaginative conditional in the subordinate clause (referring to past time)</a:t>
            </a:r>
          </a:p>
          <a:p>
            <a:pPr marL="0" indent="0">
              <a:buNone/>
            </a:pPr>
            <a:r>
              <a:rPr lang="en-US" i="1" dirty="0" smtClean="0"/>
              <a:t>If Sally had studied harder, she would have passed the exam. </a:t>
            </a:r>
          </a:p>
          <a:p>
            <a:pPr>
              <a:buFontTx/>
              <a:buChar char="-"/>
            </a:pPr>
            <a:endParaRPr lang="en-US" dirty="0" smtClean="0">
              <a:solidFill>
                <a:srgbClr val="FF0000"/>
              </a:solidFill>
            </a:endParaRPr>
          </a:p>
          <a:p>
            <a:pPr marL="0" indent="0">
              <a:buNone/>
            </a:pPr>
            <a:endParaRPr lang="id-ID" dirty="0"/>
          </a:p>
        </p:txBody>
      </p:sp>
    </p:spTree>
    <p:extLst>
      <p:ext uri="{BB962C8B-B14F-4D97-AF65-F5344CB8AC3E}">
        <p14:creationId xmlns:p14="http://schemas.microsoft.com/office/powerpoint/2010/main" val="1244439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US" b="1" dirty="0" smtClean="0">
                <a:solidFill>
                  <a:srgbClr val="FF0000"/>
                </a:solidFill>
              </a:rPr>
              <a:t>6. Future Perfect</a:t>
            </a:r>
          </a:p>
          <a:p>
            <a:pPr>
              <a:buFontTx/>
              <a:buChar char="-"/>
            </a:pPr>
            <a:r>
              <a:rPr lang="en-US" dirty="0" smtClean="0"/>
              <a:t>A future action that will be completed prior to specific future time.</a:t>
            </a:r>
          </a:p>
          <a:p>
            <a:pPr marL="0" indent="0">
              <a:buNone/>
            </a:pPr>
            <a:r>
              <a:rPr lang="en-US" i="1" dirty="0" smtClean="0"/>
              <a:t>I will have finished all this word processing by 5 p.m.</a:t>
            </a:r>
          </a:p>
          <a:p>
            <a:pPr>
              <a:buFontTx/>
              <a:buChar char="-"/>
            </a:pPr>
            <a:r>
              <a:rPr lang="en-US" dirty="0" smtClean="0"/>
              <a:t>A state or accomplishment that will be completed in the future prior to some other future time or event.</a:t>
            </a:r>
          </a:p>
          <a:p>
            <a:pPr marL="0" indent="0">
              <a:buNone/>
            </a:pPr>
            <a:r>
              <a:rPr lang="en-US" i="1" dirty="0" smtClean="0"/>
              <a:t>At the end of the summer the Blacks will have been married for 10 years.</a:t>
            </a:r>
          </a:p>
          <a:p>
            <a:pPr>
              <a:buFontTx/>
              <a:buChar char="-"/>
            </a:pPr>
            <a:endParaRPr lang="id-ID" dirty="0"/>
          </a:p>
        </p:txBody>
      </p:sp>
    </p:spTree>
    <p:extLst>
      <p:ext uri="{BB962C8B-B14F-4D97-AF65-F5344CB8AC3E}">
        <p14:creationId xmlns:p14="http://schemas.microsoft.com/office/powerpoint/2010/main" val="389595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pPr marL="0" indent="0">
              <a:buNone/>
            </a:pPr>
            <a:r>
              <a:rPr lang="en-US" b="1" dirty="0">
                <a:solidFill>
                  <a:srgbClr val="FF0000"/>
                </a:solidFill>
              </a:rPr>
              <a:t>7</a:t>
            </a:r>
            <a:r>
              <a:rPr lang="en-US" b="1" dirty="0" smtClean="0">
                <a:solidFill>
                  <a:srgbClr val="FF0000"/>
                </a:solidFill>
              </a:rPr>
              <a:t>. Present Progressive</a:t>
            </a:r>
          </a:p>
          <a:p>
            <a:pPr>
              <a:buFontTx/>
              <a:buChar char="-"/>
            </a:pPr>
            <a:r>
              <a:rPr lang="en-US" dirty="0" smtClean="0"/>
              <a:t>Activity in progress</a:t>
            </a:r>
          </a:p>
          <a:p>
            <a:pPr marL="0" indent="0">
              <a:buNone/>
            </a:pPr>
            <a:r>
              <a:rPr lang="en-US" i="1" dirty="0" smtClean="0"/>
              <a:t>He is attending a meeting now.</a:t>
            </a:r>
          </a:p>
          <a:p>
            <a:pPr>
              <a:buFontTx/>
              <a:buChar char="-"/>
            </a:pPr>
            <a:r>
              <a:rPr lang="en-US" dirty="0" smtClean="0"/>
              <a:t>A temporary situation</a:t>
            </a:r>
          </a:p>
          <a:p>
            <a:pPr marL="0" indent="0">
              <a:buNone/>
            </a:pPr>
            <a:r>
              <a:rPr lang="en-US" i="1" dirty="0" smtClean="0"/>
              <a:t>Phyllis is living with her parents.</a:t>
            </a:r>
          </a:p>
          <a:p>
            <a:pPr>
              <a:buFontTx/>
              <a:buChar char="-"/>
            </a:pPr>
            <a:r>
              <a:rPr lang="en-US" dirty="0" smtClean="0"/>
              <a:t>Extended present (action will end and therefore lacks the permanence of the simple present tense)</a:t>
            </a:r>
          </a:p>
          <a:p>
            <a:pPr marL="0" indent="0">
              <a:buNone/>
            </a:pPr>
            <a:r>
              <a:rPr lang="en-US" i="1" dirty="0" smtClean="0"/>
              <a:t>I’m studying geology at the University of Colorado.</a:t>
            </a:r>
          </a:p>
          <a:p>
            <a:pPr>
              <a:buFontTx/>
              <a:buChar char="-"/>
            </a:pPr>
            <a:r>
              <a:rPr lang="en-US" dirty="0" smtClean="0"/>
              <a:t>Repetition or iteration in a series of similar ongoing actions.</a:t>
            </a:r>
          </a:p>
          <a:p>
            <a:pPr marL="0" indent="0">
              <a:buNone/>
            </a:pPr>
            <a:r>
              <a:rPr lang="en-US" i="1" dirty="0" smtClean="0"/>
              <a:t>Harry is kicking the soccer ball around the backyard.</a:t>
            </a:r>
            <a:endParaRPr lang="id-ID" i="1" dirty="0"/>
          </a:p>
        </p:txBody>
      </p:sp>
    </p:spTree>
    <p:extLst>
      <p:ext uri="{BB962C8B-B14F-4D97-AF65-F5344CB8AC3E}">
        <p14:creationId xmlns:p14="http://schemas.microsoft.com/office/powerpoint/2010/main" val="757499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80728"/>
            <a:ext cx="8229600" cy="5145435"/>
          </a:xfrm>
        </p:spPr>
        <p:txBody>
          <a:bodyPr>
            <a:normAutofit fontScale="92500" lnSpcReduction="20000"/>
          </a:bodyPr>
          <a:lstStyle/>
          <a:p>
            <a:pPr>
              <a:buFontTx/>
              <a:buChar char="-"/>
            </a:pPr>
            <a:r>
              <a:rPr lang="en-US" dirty="0" smtClean="0"/>
              <a:t>Expresses future (when event is planned; usually with a future-time adverbial)</a:t>
            </a:r>
          </a:p>
          <a:p>
            <a:pPr marL="0" indent="0">
              <a:buNone/>
            </a:pPr>
            <a:r>
              <a:rPr lang="en-US" i="1" dirty="0" smtClean="0"/>
              <a:t>She’s coming tomorrow.</a:t>
            </a:r>
          </a:p>
          <a:p>
            <a:pPr>
              <a:buFontTx/>
              <a:buChar char="-"/>
            </a:pPr>
            <a:r>
              <a:rPr lang="en-US" dirty="0" smtClean="0"/>
              <a:t>Emotional comment on present habit (usually co-occurring with frequency adverbs always or forever)</a:t>
            </a:r>
          </a:p>
          <a:p>
            <a:pPr marL="0" indent="0">
              <a:buNone/>
            </a:pPr>
            <a:r>
              <a:rPr lang="en-US" i="1" dirty="0" smtClean="0"/>
              <a:t>He’s always delivering in a clutch situation. (approving)</a:t>
            </a:r>
          </a:p>
          <a:p>
            <a:pPr marL="0" indent="0">
              <a:buNone/>
            </a:pPr>
            <a:r>
              <a:rPr lang="en-US" i="1" dirty="0" smtClean="0"/>
              <a:t>He’s forever acting up these affairs. (disapproving)</a:t>
            </a:r>
          </a:p>
          <a:p>
            <a:pPr>
              <a:buFontTx/>
              <a:buChar char="-"/>
            </a:pPr>
            <a:r>
              <a:rPr lang="en-US" dirty="0" smtClean="0"/>
              <a:t>A change in progress</a:t>
            </a:r>
          </a:p>
          <a:p>
            <a:pPr marL="0" indent="0">
              <a:buNone/>
            </a:pPr>
            <a:r>
              <a:rPr lang="en-US" i="1" dirty="0" smtClean="0"/>
              <a:t>She’s becoming more and more like her mother.</a:t>
            </a:r>
            <a:endParaRPr lang="id-ID" i="1" dirty="0"/>
          </a:p>
        </p:txBody>
      </p:sp>
    </p:spTree>
    <p:extLst>
      <p:ext uri="{BB962C8B-B14F-4D97-AF65-F5344CB8AC3E}">
        <p14:creationId xmlns:p14="http://schemas.microsoft.com/office/powerpoint/2010/main" val="3213408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80728"/>
            <a:ext cx="8229600" cy="5616624"/>
          </a:xfrm>
        </p:spPr>
        <p:txBody>
          <a:bodyPr>
            <a:normAutofit fontScale="85000" lnSpcReduction="20000"/>
          </a:bodyPr>
          <a:lstStyle/>
          <a:p>
            <a:pPr marL="0" indent="0">
              <a:buNone/>
            </a:pPr>
            <a:r>
              <a:rPr lang="en-US" b="1" dirty="0">
                <a:solidFill>
                  <a:srgbClr val="FF0000"/>
                </a:solidFill>
              </a:rPr>
              <a:t>8</a:t>
            </a:r>
            <a:r>
              <a:rPr lang="en-US" b="1" dirty="0" smtClean="0">
                <a:solidFill>
                  <a:srgbClr val="FF0000"/>
                </a:solidFill>
              </a:rPr>
              <a:t>. Past Progressive</a:t>
            </a:r>
          </a:p>
          <a:p>
            <a:pPr>
              <a:buFontTx/>
              <a:buChar char="-"/>
            </a:pPr>
            <a:r>
              <a:rPr lang="en-US" dirty="0" smtClean="0"/>
              <a:t>An action in progress at a specific point of time in the past.</a:t>
            </a:r>
          </a:p>
          <a:p>
            <a:pPr marL="0" indent="0">
              <a:buNone/>
            </a:pPr>
            <a:r>
              <a:rPr lang="en-US" i="1" dirty="0" smtClean="0"/>
              <a:t>He was walking to school at 8:30 this morning.</a:t>
            </a:r>
          </a:p>
          <a:p>
            <a:pPr>
              <a:buFontTx/>
              <a:buChar char="-"/>
            </a:pPr>
            <a:r>
              <a:rPr lang="en-US" dirty="0" smtClean="0"/>
              <a:t>Past action simultaneous with some other event that is usually stated in the simple past.</a:t>
            </a:r>
          </a:p>
          <a:p>
            <a:pPr marL="0" indent="0">
              <a:buNone/>
            </a:pPr>
            <a:r>
              <a:rPr lang="en-US" i="1" dirty="0" smtClean="0"/>
              <a:t>Karen was washing her hair when the phone rang.</a:t>
            </a:r>
          </a:p>
          <a:p>
            <a:pPr marL="0" indent="0">
              <a:buNone/>
            </a:pPr>
            <a:r>
              <a:rPr lang="en-US" i="1" dirty="0" smtClean="0"/>
              <a:t>While Alex was travelling in Europe, he ran into an old friend.</a:t>
            </a:r>
          </a:p>
          <a:p>
            <a:pPr>
              <a:buFontTx/>
              <a:buChar char="-"/>
            </a:pPr>
            <a:r>
              <a:rPr lang="en-US" dirty="0" smtClean="0"/>
              <a:t>Repetition or iteration of some ongoing past action.</a:t>
            </a:r>
          </a:p>
          <a:p>
            <a:pPr marL="0" indent="0">
              <a:buNone/>
            </a:pPr>
            <a:r>
              <a:rPr lang="en-US" i="1" dirty="0" smtClean="0"/>
              <a:t>Jake was coughing all night long. </a:t>
            </a:r>
          </a:p>
          <a:p>
            <a:pPr>
              <a:buFontTx/>
              <a:buChar char="-"/>
            </a:pPr>
            <a:r>
              <a:rPr lang="en-US" dirty="0" smtClean="0"/>
              <a:t>Social distancing (which comes from the past tense and the tentativeness of the progressive aspect)</a:t>
            </a:r>
          </a:p>
          <a:p>
            <a:pPr marL="0" indent="0">
              <a:buNone/>
            </a:pPr>
            <a:r>
              <a:rPr lang="en-US" i="1" dirty="0" smtClean="0"/>
              <a:t>I was hoping you could lend me $10.</a:t>
            </a:r>
          </a:p>
          <a:p>
            <a:pPr marL="0" indent="0">
              <a:buNone/>
            </a:pPr>
            <a:endParaRPr lang="en-US" dirty="0" smtClean="0"/>
          </a:p>
          <a:p>
            <a:pPr marL="0" indent="0">
              <a:buNone/>
            </a:pPr>
            <a:endParaRPr lang="id-ID" dirty="0"/>
          </a:p>
        </p:txBody>
      </p:sp>
    </p:spTree>
    <p:extLst>
      <p:ext uri="{BB962C8B-B14F-4D97-AF65-F5344CB8AC3E}">
        <p14:creationId xmlns:p14="http://schemas.microsoft.com/office/powerpoint/2010/main" val="1243632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US" b="1" dirty="0">
                <a:solidFill>
                  <a:srgbClr val="FF0000"/>
                </a:solidFill>
              </a:rPr>
              <a:t>9</a:t>
            </a:r>
            <a:r>
              <a:rPr lang="en-US" b="1" dirty="0" smtClean="0">
                <a:solidFill>
                  <a:srgbClr val="FF0000"/>
                </a:solidFill>
              </a:rPr>
              <a:t>. Future Progressive</a:t>
            </a:r>
          </a:p>
          <a:p>
            <a:pPr>
              <a:buFontTx/>
              <a:buChar char="-"/>
            </a:pPr>
            <a:r>
              <a:rPr lang="en-US" dirty="0" smtClean="0"/>
              <a:t>An action that will be in progress at a specific time in the future.</a:t>
            </a:r>
          </a:p>
          <a:p>
            <a:pPr marL="0" indent="0">
              <a:buNone/>
            </a:pPr>
            <a:r>
              <a:rPr lang="en-US" i="1" dirty="0" smtClean="0"/>
              <a:t>He will be taking a test at 8 a.m. tomorrow.</a:t>
            </a:r>
          </a:p>
          <a:p>
            <a:pPr>
              <a:buFontTx/>
              <a:buChar char="-"/>
            </a:pPr>
            <a:r>
              <a:rPr lang="en-US" dirty="0" smtClean="0"/>
              <a:t>Duration of some specific future action</a:t>
            </a:r>
          </a:p>
          <a:p>
            <a:pPr marL="0" indent="0">
              <a:buNone/>
            </a:pPr>
            <a:r>
              <a:rPr lang="en-US" i="1" dirty="0" smtClean="0"/>
              <a:t>Mavis will be working on her thesis for the next three years. </a:t>
            </a:r>
          </a:p>
          <a:p>
            <a:pPr marL="0" indent="0">
              <a:buNone/>
            </a:pPr>
            <a:r>
              <a:rPr lang="en-US" b="1" dirty="0" smtClean="0">
                <a:solidFill>
                  <a:srgbClr val="FF0000"/>
                </a:solidFill>
              </a:rPr>
              <a:t>10. Present Perfect Progressive </a:t>
            </a:r>
          </a:p>
          <a:p>
            <a:pPr>
              <a:buFontTx/>
              <a:buChar char="-"/>
            </a:pPr>
            <a:r>
              <a:rPr lang="en-US" dirty="0" smtClean="0"/>
              <a:t>A situation or habit that began in the past (recent or distant) and that continues up to the present  (and possibly into the future)</a:t>
            </a:r>
          </a:p>
          <a:p>
            <a:pPr marL="0" indent="0">
              <a:buNone/>
            </a:pPr>
            <a:r>
              <a:rPr lang="en-US" i="1" dirty="0" smtClean="0"/>
              <a:t>Burt has been going out with Alice.</a:t>
            </a:r>
          </a:p>
          <a:p>
            <a:pPr marL="0" indent="0">
              <a:buNone/>
            </a:pPr>
            <a:endParaRPr lang="en-US" dirty="0" smtClean="0"/>
          </a:p>
          <a:p>
            <a:pPr marL="0" indent="0">
              <a:buNone/>
            </a:pPr>
            <a:endParaRPr lang="id-ID" dirty="0"/>
          </a:p>
        </p:txBody>
      </p:sp>
    </p:spTree>
    <p:extLst>
      <p:ext uri="{BB962C8B-B14F-4D97-AF65-F5344CB8AC3E}">
        <p14:creationId xmlns:p14="http://schemas.microsoft.com/office/powerpoint/2010/main" val="276964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08720"/>
            <a:ext cx="8229600" cy="5217443"/>
          </a:xfrm>
        </p:spPr>
        <p:txBody>
          <a:bodyPr>
            <a:normAutofit lnSpcReduction="10000"/>
          </a:bodyPr>
          <a:lstStyle/>
          <a:p>
            <a:pPr>
              <a:buFontTx/>
              <a:buChar char="-"/>
            </a:pPr>
            <a:r>
              <a:rPr lang="en-US" dirty="0" smtClean="0"/>
              <a:t>An action in progress that is not yet completed</a:t>
            </a:r>
          </a:p>
          <a:p>
            <a:pPr marL="0" indent="0">
              <a:buNone/>
            </a:pPr>
            <a:r>
              <a:rPr lang="en-US" i="1" dirty="0" smtClean="0"/>
              <a:t>I have been reading that book.</a:t>
            </a:r>
          </a:p>
          <a:p>
            <a:pPr>
              <a:buFontTx/>
              <a:buChar char="-"/>
            </a:pPr>
            <a:r>
              <a:rPr lang="en-US" dirty="0" smtClean="0"/>
              <a:t>A state that changes over time</a:t>
            </a:r>
          </a:p>
          <a:p>
            <a:pPr marL="0" indent="0">
              <a:buNone/>
            </a:pPr>
            <a:r>
              <a:rPr lang="en-US" i="1" dirty="0" smtClean="0"/>
              <a:t>The students have been getting better and better.</a:t>
            </a:r>
          </a:p>
          <a:p>
            <a:pPr>
              <a:buFontTx/>
              <a:buChar char="-"/>
            </a:pPr>
            <a:r>
              <a:rPr lang="en-US" dirty="0" smtClean="0"/>
              <a:t>An evaluative comment on something observed over time triggered by current evidence.</a:t>
            </a:r>
          </a:p>
          <a:p>
            <a:pPr marL="0" indent="0">
              <a:buNone/>
            </a:pPr>
            <a:r>
              <a:rPr lang="en-US" i="1" dirty="0" smtClean="0"/>
              <a:t>You’ve been drinking again.</a:t>
            </a:r>
          </a:p>
          <a:p>
            <a:pPr marL="0" indent="0">
              <a:buNone/>
            </a:pPr>
            <a:endParaRPr lang="id-ID" dirty="0"/>
          </a:p>
        </p:txBody>
      </p:sp>
    </p:spTree>
    <p:extLst>
      <p:ext uri="{BB962C8B-B14F-4D97-AF65-F5344CB8AC3E}">
        <p14:creationId xmlns:p14="http://schemas.microsoft.com/office/powerpoint/2010/main" val="436409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80728"/>
            <a:ext cx="8229600" cy="5688632"/>
          </a:xfrm>
        </p:spPr>
        <p:txBody>
          <a:bodyPr>
            <a:normAutofit fontScale="85000" lnSpcReduction="20000"/>
          </a:bodyPr>
          <a:lstStyle/>
          <a:p>
            <a:pPr marL="0" indent="0">
              <a:buNone/>
            </a:pPr>
            <a:r>
              <a:rPr lang="en-US" b="1" dirty="0" smtClean="0">
                <a:solidFill>
                  <a:srgbClr val="FF0000"/>
                </a:solidFill>
              </a:rPr>
              <a:t>11. Past Perfect Progressive</a:t>
            </a:r>
          </a:p>
          <a:p>
            <a:pPr>
              <a:buFontTx/>
              <a:buChar char="-"/>
            </a:pPr>
            <a:r>
              <a:rPr lang="en-US" dirty="0" smtClean="0"/>
              <a:t>An action or habit taking place over a period of time in the past prior to some other past event or time.</a:t>
            </a:r>
          </a:p>
          <a:p>
            <a:pPr marL="0" indent="0">
              <a:buNone/>
            </a:pPr>
            <a:r>
              <a:rPr lang="en-US" i="1" dirty="0" smtClean="0"/>
              <a:t>Carol had been working hard, so her doctor told her to take a vacation. </a:t>
            </a:r>
          </a:p>
          <a:p>
            <a:pPr marL="0" indent="0">
              <a:buNone/>
            </a:pPr>
            <a:r>
              <a:rPr lang="en-US" i="1" dirty="0" smtClean="0"/>
              <a:t>She had been trying to finish her degree that year.</a:t>
            </a:r>
          </a:p>
          <a:p>
            <a:pPr>
              <a:buFontTx/>
              <a:buChar char="-"/>
            </a:pPr>
            <a:r>
              <a:rPr lang="en-US" dirty="0" smtClean="0"/>
              <a:t>A past action in progress that was interrupted by a more recent past action.</a:t>
            </a:r>
          </a:p>
          <a:p>
            <a:pPr marL="0" indent="0">
              <a:buNone/>
            </a:pPr>
            <a:r>
              <a:rPr lang="en-US" i="1" dirty="0" smtClean="0"/>
              <a:t>We had been planning to vacation in Maine, but changed our minds after receiving the brochure on Nova Scotia.</a:t>
            </a:r>
          </a:p>
          <a:p>
            <a:pPr>
              <a:buFontTx/>
              <a:buChar char="-"/>
            </a:pPr>
            <a:r>
              <a:rPr lang="en-US" dirty="0" smtClean="0"/>
              <a:t>An ongoing past action or state that becomes satisfied by some other event</a:t>
            </a:r>
          </a:p>
          <a:p>
            <a:pPr marL="0" indent="0">
              <a:buNone/>
            </a:pPr>
            <a:r>
              <a:rPr lang="en-US" i="1" dirty="0" smtClean="0"/>
              <a:t>I had been wanting to see that play, so I was pleased when I won the tickets.  </a:t>
            </a:r>
            <a:endParaRPr lang="id-ID" i="1" dirty="0"/>
          </a:p>
        </p:txBody>
      </p:sp>
    </p:spTree>
    <p:extLst>
      <p:ext uri="{BB962C8B-B14F-4D97-AF65-F5344CB8AC3E}">
        <p14:creationId xmlns:p14="http://schemas.microsoft.com/office/powerpoint/2010/main" val="3708616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1052736"/>
            <a:ext cx="8229600" cy="5073427"/>
          </a:xfrm>
        </p:spPr>
        <p:txBody>
          <a:bodyPr/>
          <a:lstStyle/>
          <a:p>
            <a:pPr marL="0" indent="0">
              <a:buNone/>
            </a:pPr>
            <a:r>
              <a:rPr lang="en-US" b="1" dirty="0" smtClean="0">
                <a:solidFill>
                  <a:srgbClr val="FF0000"/>
                </a:solidFill>
              </a:rPr>
              <a:t>12. Future Perfect Progressive </a:t>
            </a:r>
          </a:p>
          <a:p>
            <a:pPr>
              <a:buFontTx/>
              <a:buChar char="-"/>
            </a:pPr>
            <a:r>
              <a:rPr lang="en-US" dirty="0" smtClean="0"/>
              <a:t>Durative or habitual action that is taking place in the present and that will continue into the future up until or through a specific future time.</a:t>
            </a:r>
          </a:p>
          <a:p>
            <a:pPr marL="0" indent="0">
              <a:buNone/>
            </a:pPr>
            <a:r>
              <a:rPr lang="en-US" i="1" dirty="0" smtClean="0"/>
              <a:t>On Christmas Eve we will have been living in the same house for 20 years.</a:t>
            </a:r>
          </a:p>
          <a:p>
            <a:pPr marL="0" indent="0">
              <a:buNone/>
            </a:pPr>
            <a:r>
              <a:rPr lang="en-US" i="1" dirty="0" smtClean="0"/>
              <a:t>He will have been keeping a journal for 10 years next month. </a:t>
            </a:r>
            <a:endParaRPr lang="id-ID" i="1" dirty="0"/>
          </a:p>
        </p:txBody>
      </p:sp>
    </p:spTree>
    <p:extLst>
      <p:ext uri="{BB962C8B-B14F-4D97-AF65-F5344CB8AC3E}">
        <p14:creationId xmlns:p14="http://schemas.microsoft.com/office/powerpoint/2010/main" val="160333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Tenses in Writing and Speaking</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However, they tenses can be more complex in each culture or language.</a:t>
            </a:r>
          </a:p>
          <a:p>
            <a:pPr marL="0" indent="0">
              <a:buNone/>
            </a:pPr>
            <a:r>
              <a:rPr lang="en-US" dirty="0" smtClean="0"/>
              <a:t>In this lesson, I would like to discuss with you these tenses in English, which you might not experience in our language (in this case, Vietnamese)</a:t>
            </a:r>
          </a:p>
          <a:p>
            <a:pPr marL="0" indent="0">
              <a:buNone/>
            </a:pPr>
            <a:r>
              <a:rPr lang="en-US" dirty="0" smtClean="0"/>
              <a:t>As seen in Vietnamese, tenses appear with adverbs of time and certain words like </a:t>
            </a:r>
            <a:r>
              <a:rPr lang="en-US" i="1" dirty="0" err="1" smtClean="0"/>
              <a:t>đã</a:t>
            </a:r>
            <a:r>
              <a:rPr lang="en-US" dirty="0" smtClean="0"/>
              <a:t>, </a:t>
            </a:r>
            <a:r>
              <a:rPr lang="en-US" i="1" dirty="0" err="1" smtClean="0"/>
              <a:t>rồi</a:t>
            </a:r>
            <a:r>
              <a:rPr lang="en-US" dirty="0" smtClean="0"/>
              <a:t> and </a:t>
            </a:r>
            <a:r>
              <a:rPr lang="en-US" i="1" dirty="0" err="1" smtClean="0"/>
              <a:t>sẽ</a:t>
            </a:r>
            <a:r>
              <a:rPr lang="en-US" dirty="0" smtClean="0"/>
              <a:t> to show people the time of the action.</a:t>
            </a:r>
            <a:endParaRPr lang="id-ID" dirty="0"/>
          </a:p>
        </p:txBody>
      </p:sp>
    </p:spTree>
    <p:extLst>
      <p:ext uri="{BB962C8B-B14F-4D97-AF65-F5344CB8AC3E}">
        <p14:creationId xmlns:p14="http://schemas.microsoft.com/office/powerpoint/2010/main" val="4270596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124744"/>
            <a:ext cx="8229600" cy="5001419"/>
          </a:xfrm>
        </p:spPr>
        <p:txBody>
          <a:bodyPr/>
          <a:lstStyle/>
          <a:p>
            <a:pPr marL="0" indent="0">
              <a:buNone/>
            </a:pPr>
            <a:r>
              <a:rPr lang="en-US" dirty="0" smtClean="0"/>
              <a:t>Activities</a:t>
            </a:r>
          </a:p>
          <a:p>
            <a:pPr marL="514350" indent="-514350">
              <a:buAutoNum type="arabicPeriod"/>
            </a:pPr>
            <a:r>
              <a:rPr lang="en-US" dirty="0" smtClean="0"/>
              <a:t>Give your opinions about these tenses. Which one you like or usually use most and which one do you dislike or least used most?</a:t>
            </a:r>
          </a:p>
          <a:p>
            <a:pPr marL="514350" indent="-514350">
              <a:buAutoNum type="arabicPeriod"/>
            </a:pPr>
            <a:r>
              <a:rPr lang="en-US" dirty="0" smtClean="0"/>
              <a:t>Write your own sentences to describe your own situation using all the tenses discussed in this lesson.</a:t>
            </a:r>
          </a:p>
          <a:p>
            <a:pPr marL="514350" indent="-514350">
              <a:buAutoNum type="arabicPeriod"/>
            </a:pPr>
            <a:endParaRPr lang="en-US" dirty="0"/>
          </a:p>
          <a:p>
            <a:pPr marL="0" indent="0" algn="ctr">
              <a:buNone/>
            </a:pPr>
            <a:r>
              <a:rPr lang="en-US" dirty="0" smtClean="0"/>
              <a:t>Good luck!</a:t>
            </a:r>
            <a:endParaRPr lang="id-ID" dirty="0"/>
          </a:p>
        </p:txBody>
      </p:sp>
    </p:spTree>
    <p:extLst>
      <p:ext uri="{BB962C8B-B14F-4D97-AF65-F5344CB8AC3E}">
        <p14:creationId xmlns:p14="http://schemas.microsoft.com/office/powerpoint/2010/main" val="133904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Tenses in Writing and Speaking</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E.g</a:t>
            </a:r>
            <a:r>
              <a:rPr lang="en-US" dirty="0" smtClean="0"/>
              <a:t>: </a:t>
            </a:r>
            <a:r>
              <a:rPr lang="en-US" i="1" dirty="0" err="1" smtClean="0"/>
              <a:t>Tôi</a:t>
            </a:r>
            <a:r>
              <a:rPr lang="en-US" i="1" dirty="0" smtClean="0"/>
              <a:t> </a:t>
            </a:r>
            <a:r>
              <a:rPr lang="en-US" i="1" dirty="0" err="1" smtClean="0"/>
              <a:t>đã</a:t>
            </a:r>
            <a:r>
              <a:rPr lang="en-US" i="1" dirty="0" smtClean="0"/>
              <a:t> </a:t>
            </a:r>
            <a:r>
              <a:rPr lang="en-US" i="1" dirty="0" err="1" smtClean="0"/>
              <a:t>ăn</a:t>
            </a:r>
            <a:r>
              <a:rPr lang="en-US" i="1" dirty="0" smtClean="0"/>
              <a:t> </a:t>
            </a:r>
            <a:r>
              <a:rPr lang="en-US" i="1" dirty="0" err="1" smtClean="0"/>
              <a:t>cơm</a:t>
            </a:r>
            <a:r>
              <a:rPr lang="en-US" i="1" dirty="0" smtClean="0"/>
              <a:t> </a:t>
            </a:r>
            <a:r>
              <a:rPr lang="en-US" i="1" dirty="0" err="1" smtClean="0"/>
              <a:t>lúc</a:t>
            </a:r>
            <a:r>
              <a:rPr lang="en-US" i="1" dirty="0" smtClean="0"/>
              <a:t> </a:t>
            </a:r>
            <a:r>
              <a:rPr lang="en-US" i="1" dirty="0" err="1" smtClean="0"/>
              <a:t>nãy</a:t>
            </a:r>
            <a:r>
              <a:rPr lang="en-US" i="1" dirty="0" smtClean="0"/>
              <a:t>. </a:t>
            </a:r>
          </a:p>
          <a:p>
            <a:pPr marL="0" indent="0">
              <a:buNone/>
            </a:pPr>
            <a:r>
              <a:rPr lang="en-US" i="1" dirty="0"/>
              <a:t> </a:t>
            </a:r>
            <a:r>
              <a:rPr lang="en-US" i="1" dirty="0" smtClean="0"/>
              <a:t>     Cha </a:t>
            </a:r>
            <a:r>
              <a:rPr lang="en-US" i="1" dirty="0" err="1" smtClean="0"/>
              <a:t>tôi</a:t>
            </a:r>
            <a:r>
              <a:rPr lang="en-US" i="1" dirty="0" smtClean="0"/>
              <a:t> </a:t>
            </a:r>
            <a:r>
              <a:rPr lang="en-US" i="1" dirty="0" err="1" smtClean="0"/>
              <a:t>sẽ</a:t>
            </a:r>
            <a:r>
              <a:rPr lang="en-US" i="1" dirty="0" smtClean="0"/>
              <a:t> </a:t>
            </a:r>
            <a:r>
              <a:rPr lang="en-US" i="1" dirty="0" err="1" smtClean="0"/>
              <a:t>đến</a:t>
            </a:r>
            <a:r>
              <a:rPr lang="en-US" i="1" dirty="0" smtClean="0"/>
              <a:t> </a:t>
            </a:r>
            <a:r>
              <a:rPr lang="en-US" i="1" dirty="0" err="1" smtClean="0"/>
              <a:t>thăm</a:t>
            </a:r>
            <a:r>
              <a:rPr lang="en-US" i="1" dirty="0" smtClean="0"/>
              <a:t> </a:t>
            </a:r>
            <a:r>
              <a:rPr lang="en-US" i="1" dirty="0" err="1" smtClean="0"/>
              <a:t>tôi</a:t>
            </a:r>
            <a:r>
              <a:rPr lang="en-US" i="1" dirty="0" smtClean="0"/>
              <a:t> </a:t>
            </a:r>
            <a:r>
              <a:rPr lang="en-US" i="1" dirty="0" err="1" smtClean="0"/>
              <a:t>vào</a:t>
            </a:r>
            <a:r>
              <a:rPr lang="en-US" i="1" dirty="0" smtClean="0"/>
              <a:t> </a:t>
            </a:r>
            <a:r>
              <a:rPr lang="en-US" i="1" dirty="0" err="1" smtClean="0"/>
              <a:t>ngày</a:t>
            </a:r>
            <a:r>
              <a:rPr lang="en-US" i="1" dirty="0" smtClean="0"/>
              <a:t> </a:t>
            </a:r>
            <a:r>
              <a:rPr lang="en-US" i="1" dirty="0" err="1" smtClean="0"/>
              <a:t>mai</a:t>
            </a:r>
            <a:r>
              <a:rPr lang="en-US" i="1" dirty="0" smtClean="0"/>
              <a:t> </a:t>
            </a:r>
            <a:r>
              <a:rPr lang="en-US" i="1" dirty="0" err="1" smtClean="0"/>
              <a:t>này</a:t>
            </a:r>
            <a:r>
              <a:rPr lang="en-US" i="1" dirty="0" smtClean="0"/>
              <a:t>.</a:t>
            </a:r>
          </a:p>
          <a:p>
            <a:pPr marL="0" indent="0">
              <a:buNone/>
            </a:pPr>
            <a:r>
              <a:rPr lang="en-US" dirty="0"/>
              <a:t> </a:t>
            </a:r>
            <a:r>
              <a:rPr lang="en-US" dirty="0" smtClean="0"/>
              <a:t>In English, these sentences can be written as follows:</a:t>
            </a:r>
          </a:p>
          <a:p>
            <a:pPr marL="0" indent="0">
              <a:buNone/>
            </a:pPr>
            <a:r>
              <a:rPr lang="en-US" dirty="0"/>
              <a:t> </a:t>
            </a:r>
            <a:r>
              <a:rPr lang="en-US" dirty="0" smtClean="0"/>
              <a:t>      </a:t>
            </a:r>
            <a:r>
              <a:rPr lang="en-US" i="1" dirty="0" smtClean="0"/>
              <a:t>I ate/had a meal a moment ago.</a:t>
            </a:r>
          </a:p>
          <a:p>
            <a:pPr marL="0" indent="0">
              <a:buNone/>
            </a:pPr>
            <a:r>
              <a:rPr lang="en-US" i="1" dirty="0"/>
              <a:t> </a:t>
            </a:r>
            <a:r>
              <a:rPr lang="en-US" i="1" dirty="0" smtClean="0"/>
              <a:t>      My father will visit me tomorrow.</a:t>
            </a:r>
          </a:p>
          <a:p>
            <a:pPr marL="0" indent="0">
              <a:buNone/>
            </a:pPr>
            <a:r>
              <a:rPr lang="en-US" dirty="0" smtClean="0"/>
              <a:t>However, things are not smooth all the time. It becomes more complex using English tenses because of the verb conjugation and because of the aspects of each tense (Past, Present and Future)</a:t>
            </a:r>
            <a:endParaRPr lang="id-ID" dirty="0"/>
          </a:p>
        </p:txBody>
      </p:sp>
    </p:spTree>
    <p:extLst>
      <p:ext uri="{BB962C8B-B14F-4D97-AF65-F5344CB8AC3E}">
        <p14:creationId xmlns:p14="http://schemas.microsoft.com/office/powerpoint/2010/main" val="151636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052736"/>
            <a:ext cx="8229600" cy="5073427"/>
          </a:xfrm>
        </p:spPr>
        <p:txBody>
          <a:bodyPr/>
          <a:lstStyle/>
          <a:p>
            <a:pPr marL="0" indent="0">
              <a:buNone/>
            </a:pPr>
            <a:r>
              <a:rPr lang="en-US" b="1" dirty="0" smtClean="0">
                <a:solidFill>
                  <a:srgbClr val="00B0F0"/>
                </a:solidFill>
              </a:rPr>
              <a:t>Short summary of the aspects in each tense </a:t>
            </a:r>
            <a:r>
              <a:rPr lang="en-US" sz="1800" dirty="0" smtClean="0"/>
              <a:t>(</a:t>
            </a:r>
            <a:r>
              <a:rPr lang="en-US" sz="1800" dirty="0" err="1" smtClean="0"/>
              <a:t>Celce</a:t>
            </a:r>
            <a:r>
              <a:rPr lang="en-US" sz="1800" dirty="0" smtClean="0"/>
              <a:t>-Murcia, M. &amp; Larsen-Freeman, D. 1999) The verbs </a:t>
            </a:r>
            <a:r>
              <a:rPr lang="en-US" sz="2000" b="1" i="1" dirty="0" smtClean="0">
                <a:solidFill>
                  <a:srgbClr val="FF0000"/>
                </a:solidFill>
              </a:rPr>
              <a:t>write </a:t>
            </a:r>
            <a:r>
              <a:rPr lang="en-US" sz="2000" dirty="0" smtClean="0"/>
              <a:t>and</a:t>
            </a:r>
            <a:r>
              <a:rPr lang="en-US" sz="2000" b="1" i="1" dirty="0" smtClean="0">
                <a:solidFill>
                  <a:srgbClr val="FF0000"/>
                </a:solidFill>
              </a:rPr>
              <a:t> walk </a:t>
            </a:r>
            <a:r>
              <a:rPr lang="en-US" sz="1800" dirty="0" smtClean="0"/>
              <a:t>used as an example.</a:t>
            </a:r>
          </a:p>
          <a:p>
            <a:pPr marL="0" indent="0">
              <a:buNone/>
            </a:pPr>
            <a:endParaRPr lang="en-US" dirty="0" smtClean="0"/>
          </a:p>
          <a:p>
            <a:pPr marL="0" indent="0">
              <a:buNone/>
            </a:pPr>
            <a:endParaRPr lang="id-ID" dirty="0"/>
          </a:p>
        </p:txBody>
      </p:sp>
      <p:graphicFrame>
        <p:nvGraphicFramePr>
          <p:cNvPr id="6" name="Table 5"/>
          <p:cNvGraphicFramePr>
            <a:graphicFrameLocks noGrp="1"/>
          </p:cNvGraphicFramePr>
          <p:nvPr>
            <p:extLst>
              <p:ext uri="{D42A27DB-BD31-4B8C-83A1-F6EECF244321}">
                <p14:modId xmlns:p14="http://schemas.microsoft.com/office/powerpoint/2010/main" val="2365598728"/>
              </p:ext>
            </p:extLst>
          </p:nvPr>
        </p:nvGraphicFramePr>
        <p:xfrm>
          <a:off x="251521" y="2244643"/>
          <a:ext cx="8640960" cy="4062817"/>
        </p:xfrm>
        <a:graphic>
          <a:graphicData uri="http://schemas.openxmlformats.org/drawingml/2006/table">
            <a:tbl>
              <a:tblPr firstRow="1" bandRow="1">
                <a:tableStyleId>{5C22544A-7EE6-4342-B048-85BDC9FD1C3A}</a:tableStyleId>
              </a:tblPr>
              <a:tblGrid>
                <a:gridCol w="1142607">
                  <a:extLst>
                    <a:ext uri="{9D8B030D-6E8A-4147-A177-3AD203B41FA5}">
                      <a16:colId xmlns:a16="http://schemas.microsoft.com/office/drawing/2014/main" val="20000"/>
                    </a:ext>
                  </a:extLst>
                </a:gridCol>
                <a:gridCol w="1356845">
                  <a:extLst>
                    <a:ext uri="{9D8B030D-6E8A-4147-A177-3AD203B41FA5}">
                      <a16:colId xmlns:a16="http://schemas.microsoft.com/office/drawing/2014/main" val="20001"/>
                    </a:ext>
                  </a:extLst>
                </a:gridCol>
                <a:gridCol w="1785323">
                  <a:extLst>
                    <a:ext uri="{9D8B030D-6E8A-4147-A177-3AD203B41FA5}">
                      <a16:colId xmlns:a16="http://schemas.microsoft.com/office/drawing/2014/main" val="20002"/>
                    </a:ext>
                  </a:extLst>
                </a:gridCol>
                <a:gridCol w="1856736">
                  <a:extLst>
                    <a:ext uri="{9D8B030D-6E8A-4147-A177-3AD203B41FA5}">
                      <a16:colId xmlns:a16="http://schemas.microsoft.com/office/drawing/2014/main" val="20003"/>
                    </a:ext>
                  </a:extLst>
                </a:gridCol>
                <a:gridCol w="2499449">
                  <a:extLst>
                    <a:ext uri="{9D8B030D-6E8A-4147-A177-3AD203B41FA5}">
                      <a16:colId xmlns:a16="http://schemas.microsoft.com/office/drawing/2014/main" val="20004"/>
                    </a:ext>
                  </a:extLst>
                </a:gridCol>
              </a:tblGrid>
              <a:tr h="735319">
                <a:tc>
                  <a:txBody>
                    <a:bodyPr/>
                    <a:lstStyle/>
                    <a:p>
                      <a:pPr algn="ctr"/>
                      <a:r>
                        <a:rPr lang="en-US" dirty="0" smtClean="0"/>
                        <a:t>Tenses</a:t>
                      </a:r>
                      <a:endParaRPr lang="id-ID" dirty="0"/>
                    </a:p>
                  </a:txBody>
                  <a:tcPr/>
                </a:tc>
                <a:tc>
                  <a:txBody>
                    <a:bodyPr/>
                    <a:lstStyle/>
                    <a:p>
                      <a:pPr algn="ctr"/>
                      <a:r>
                        <a:rPr lang="en-US" dirty="0" smtClean="0"/>
                        <a:t>Simple</a:t>
                      </a:r>
                      <a:endParaRPr lang="id-ID" dirty="0"/>
                    </a:p>
                  </a:txBody>
                  <a:tcPr/>
                </a:tc>
                <a:tc>
                  <a:txBody>
                    <a:bodyPr/>
                    <a:lstStyle/>
                    <a:p>
                      <a:pPr algn="ctr"/>
                      <a:r>
                        <a:rPr lang="en-US" dirty="0" smtClean="0"/>
                        <a:t>Perfect</a:t>
                      </a:r>
                      <a:endParaRPr lang="id-ID" dirty="0"/>
                    </a:p>
                  </a:txBody>
                  <a:tcPr/>
                </a:tc>
                <a:tc>
                  <a:txBody>
                    <a:bodyPr/>
                    <a:lstStyle/>
                    <a:p>
                      <a:pPr algn="ctr"/>
                      <a:r>
                        <a:rPr lang="en-US" dirty="0" smtClean="0"/>
                        <a:t>Progressive</a:t>
                      </a:r>
                      <a:endParaRPr lang="id-ID" dirty="0"/>
                    </a:p>
                  </a:txBody>
                  <a:tcPr/>
                </a:tc>
                <a:tc>
                  <a:txBody>
                    <a:bodyPr/>
                    <a:lstStyle/>
                    <a:p>
                      <a:pPr algn="ctr"/>
                      <a:r>
                        <a:rPr lang="en-US" dirty="0" smtClean="0"/>
                        <a:t>Perfect progressive</a:t>
                      </a:r>
                      <a:endParaRPr lang="id-ID" dirty="0"/>
                    </a:p>
                  </a:txBody>
                  <a:tcPr/>
                </a:tc>
                <a:extLst>
                  <a:ext uri="{0D108BD9-81ED-4DB2-BD59-A6C34878D82A}">
                    <a16:rowId xmlns:a16="http://schemas.microsoft.com/office/drawing/2014/main" val="10000"/>
                  </a:ext>
                </a:extLst>
              </a:tr>
              <a:tr h="1069389">
                <a:tc>
                  <a:txBody>
                    <a:bodyPr/>
                    <a:lstStyle/>
                    <a:p>
                      <a:endParaRPr lang="en-US" sz="2200" b="1" dirty="0" smtClean="0"/>
                    </a:p>
                    <a:p>
                      <a:r>
                        <a:rPr lang="en-US" sz="2200" b="1" dirty="0" smtClean="0"/>
                        <a:t>Present</a:t>
                      </a:r>
                      <a:endParaRPr lang="id-ID" sz="2200" b="1" dirty="0"/>
                    </a:p>
                  </a:txBody>
                  <a:tcPr/>
                </a:tc>
                <a:tc>
                  <a:txBody>
                    <a:bodyPr/>
                    <a:lstStyle/>
                    <a:p>
                      <a:r>
                        <a:rPr lang="en-US" dirty="0" smtClean="0"/>
                        <a:t>write/write</a:t>
                      </a:r>
                      <a:r>
                        <a:rPr lang="en-US" dirty="0" smtClean="0">
                          <a:solidFill>
                            <a:srgbClr val="FF0000"/>
                          </a:solidFill>
                        </a:rPr>
                        <a:t>s</a:t>
                      </a:r>
                    </a:p>
                    <a:p>
                      <a:r>
                        <a:rPr lang="en-US" dirty="0" smtClean="0"/>
                        <a:t>walk/walk</a:t>
                      </a:r>
                      <a:r>
                        <a:rPr lang="en-US" dirty="0" smtClean="0">
                          <a:solidFill>
                            <a:srgbClr val="FF0000"/>
                          </a:solidFill>
                        </a:rPr>
                        <a:t>s</a:t>
                      </a:r>
                      <a:endParaRPr lang="id-ID" dirty="0">
                        <a:solidFill>
                          <a:srgbClr val="FF0000"/>
                        </a:solidFill>
                      </a:endParaRPr>
                    </a:p>
                  </a:txBody>
                  <a:tcPr/>
                </a:tc>
                <a:tc>
                  <a:txBody>
                    <a:bodyPr/>
                    <a:lstStyle/>
                    <a:p>
                      <a:r>
                        <a:rPr lang="en-US" dirty="0" smtClean="0"/>
                        <a:t>has/have writt</a:t>
                      </a:r>
                      <a:r>
                        <a:rPr lang="en-US" dirty="0" smtClean="0">
                          <a:solidFill>
                            <a:srgbClr val="FF0000"/>
                          </a:solidFill>
                        </a:rPr>
                        <a:t>en</a:t>
                      </a:r>
                    </a:p>
                    <a:p>
                      <a:r>
                        <a:rPr lang="en-US" dirty="0" smtClean="0"/>
                        <a:t>has/have walk</a:t>
                      </a:r>
                      <a:r>
                        <a:rPr lang="en-US" dirty="0" smtClean="0">
                          <a:solidFill>
                            <a:srgbClr val="FF0000"/>
                          </a:solidFill>
                        </a:rPr>
                        <a:t>ed</a:t>
                      </a:r>
                      <a:endParaRPr lang="id-ID" dirty="0">
                        <a:solidFill>
                          <a:srgbClr val="FF0000"/>
                        </a:solidFill>
                      </a:endParaRPr>
                    </a:p>
                  </a:txBody>
                  <a:tcPr/>
                </a:tc>
                <a:tc>
                  <a:txBody>
                    <a:bodyPr/>
                    <a:lstStyle/>
                    <a:p>
                      <a:r>
                        <a:rPr lang="en-US" dirty="0" smtClean="0"/>
                        <a:t>am/is/are writ</a:t>
                      </a:r>
                      <a:r>
                        <a:rPr lang="en-US" dirty="0" smtClean="0">
                          <a:solidFill>
                            <a:srgbClr val="FF0000"/>
                          </a:solidFill>
                        </a:rPr>
                        <a:t>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am/is/are walk</a:t>
                      </a:r>
                      <a:r>
                        <a:rPr lang="en-US" dirty="0" smtClean="0">
                          <a:solidFill>
                            <a:srgbClr val="FF0000"/>
                          </a:solidFill>
                        </a:rPr>
                        <a:t>ing</a:t>
                      </a:r>
                    </a:p>
                    <a:p>
                      <a:endParaRPr lang="id-ID" dirty="0"/>
                    </a:p>
                  </a:txBody>
                  <a:tcPr/>
                </a:tc>
                <a:tc>
                  <a:txBody>
                    <a:bodyPr/>
                    <a:lstStyle/>
                    <a:p>
                      <a:r>
                        <a:rPr lang="en-US" dirty="0" smtClean="0"/>
                        <a:t>has/have </a:t>
                      </a:r>
                      <a:r>
                        <a:rPr lang="en-US" dirty="0" smtClean="0">
                          <a:solidFill>
                            <a:srgbClr val="FF0000"/>
                          </a:solidFill>
                        </a:rPr>
                        <a:t>been writing</a:t>
                      </a:r>
                    </a:p>
                    <a:p>
                      <a:r>
                        <a:rPr lang="en-US" dirty="0" smtClean="0"/>
                        <a:t>has/have </a:t>
                      </a:r>
                      <a:r>
                        <a:rPr lang="en-US" dirty="0" smtClean="0">
                          <a:solidFill>
                            <a:srgbClr val="FF0000"/>
                          </a:solidFill>
                        </a:rPr>
                        <a:t>been walking</a:t>
                      </a:r>
                    </a:p>
                    <a:p>
                      <a:endParaRPr lang="id-ID" dirty="0"/>
                    </a:p>
                  </a:txBody>
                  <a:tcPr/>
                </a:tc>
                <a:extLst>
                  <a:ext uri="{0D108BD9-81ED-4DB2-BD59-A6C34878D82A}">
                    <a16:rowId xmlns:a16="http://schemas.microsoft.com/office/drawing/2014/main" val="10001"/>
                  </a:ext>
                </a:extLst>
              </a:tr>
              <a:tr h="1069389">
                <a:tc>
                  <a:txBody>
                    <a:bodyPr/>
                    <a:lstStyle/>
                    <a:p>
                      <a:endParaRPr lang="en-US" sz="2200" b="1" dirty="0" smtClean="0"/>
                    </a:p>
                    <a:p>
                      <a:r>
                        <a:rPr lang="en-US" sz="2200" b="1" dirty="0" smtClean="0"/>
                        <a:t>Past</a:t>
                      </a:r>
                      <a:endParaRPr lang="id-ID" sz="2200" b="1" dirty="0"/>
                    </a:p>
                  </a:txBody>
                  <a:tcPr/>
                </a:tc>
                <a:tc>
                  <a:txBody>
                    <a:bodyPr/>
                    <a:lstStyle/>
                    <a:p>
                      <a:r>
                        <a:rPr lang="en-US" dirty="0" smtClean="0"/>
                        <a:t>wrote</a:t>
                      </a:r>
                    </a:p>
                    <a:p>
                      <a:r>
                        <a:rPr lang="en-US" dirty="0" smtClean="0"/>
                        <a:t>walked</a:t>
                      </a:r>
                      <a:endParaRPr lang="id-ID" dirty="0"/>
                    </a:p>
                  </a:txBody>
                  <a:tcPr/>
                </a:tc>
                <a:tc>
                  <a:txBody>
                    <a:bodyPr/>
                    <a:lstStyle/>
                    <a:p>
                      <a:r>
                        <a:rPr lang="en-US" dirty="0" smtClean="0"/>
                        <a:t>had written</a:t>
                      </a:r>
                    </a:p>
                    <a:p>
                      <a:r>
                        <a:rPr lang="en-US" dirty="0" smtClean="0"/>
                        <a:t>had</a:t>
                      </a:r>
                      <a:r>
                        <a:rPr lang="en-US" baseline="0" dirty="0" smtClean="0"/>
                        <a:t> walked</a:t>
                      </a:r>
                      <a:endParaRPr lang="id-ID" dirty="0"/>
                    </a:p>
                  </a:txBody>
                  <a:tcPr/>
                </a:tc>
                <a:tc>
                  <a:txBody>
                    <a:bodyPr/>
                    <a:lstStyle/>
                    <a:p>
                      <a:r>
                        <a:rPr lang="en-US" dirty="0" smtClean="0"/>
                        <a:t>was/were writing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was/were writing</a:t>
                      </a:r>
                      <a:endParaRPr lang="id-ID" dirty="0" smtClean="0"/>
                    </a:p>
                    <a:p>
                      <a:endParaRPr lang="id-ID" dirty="0"/>
                    </a:p>
                  </a:txBody>
                  <a:tcPr/>
                </a:tc>
                <a:tc>
                  <a:txBody>
                    <a:bodyPr/>
                    <a:lstStyle/>
                    <a:p>
                      <a:r>
                        <a:rPr lang="en-US" dirty="0" smtClean="0"/>
                        <a:t>had</a:t>
                      </a:r>
                      <a:r>
                        <a:rPr lang="en-US" baseline="0" dirty="0" smtClean="0"/>
                        <a:t> been writing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had</a:t>
                      </a:r>
                      <a:r>
                        <a:rPr lang="en-US" baseline="0" dirty="0" smtClean="0"/>
                        <a:t> been walking</a:t>
                      </a:r>
                      <a:endParaRPr lang="id-ID" dirty="0" smtClean="0"/>
                    </a:p>
                    <a:p>
                      <a:endParaRPr lang="id-ID" dirty="0"/>
                    </a:p>
                  </a:txBody>
                  <a:tcPr/>
                </a:tc>
                <a:extLst>
                  <a:ext uri="{0D108BD9-81ED-4DB2-BD59-A6C34878D82A}">
                    <a16:rowId xmlns:a16="http://schemas.microsoft.com/office/drawing/2014/main" val="10002"/>
                  </a:ext>
                </a:extLst>
              </a:tr>
              <a:tr h="1156492">
                <a:tc>
                  <a:txBody>
                    <a:bodyPr/>
                    <a:lstStyle/>
                    <a:p>
                      <a:endParaRPr lang="en-US" sz="2200" b="1" dirty="0" smtClean="0"/>
                    </a:p>
                    <a:p>
                      <a:r>
                        <a:rPr lang="en-US" sz="2200" b="1" dirty="0" smtClean="0"/>
                        <a:t>Future</a:t>
                      </a:r>
                      <a:endParaRPr lang="id-ID" sz="2200" b="1" dirty="0"/>
                    </a:p>
                  </a:txBody>
                  <a:tcPr/>
                </a:tc>
                <a:tc>
                  <a:txBody>
                    <a:bodyPr/>
                    <a:lstStyle/>
                    <a:p>
                      <a:r>
                        <a:rPr lang="en-US" dirty="0" smtClean="0"/>
                        <a:t>will write</a:t>
                      </a:r>
                    </a:p>
                    <a:p>
                      <a:r>
                        <a:rPr lang="en-US" dirty="0" smtClean="0"/>
                        <a:t>will</a:t>
                      </a:r>
                      <a:r>
                        <a:rPr lang="en-US" baseline="0" dirty="0" smtClean="0"/>
                        <a:t> walk</a:t>
                      </a:r>
                      <a:endParaRPr lang="id-ID" dirty="0"/>
                    </a:p>
                  </a:txBody>
                  <a:tcPr/>
                </a:tc>
                <a:tc>
                  <a:txBody>
                    <a:bodyPr/>
                    <a:lstStyle/>
                    <a:p>
                      <a:r>
                        <a:rPr lang="en-US" dirty="0" smtClean="0"/>
                        <a:t>will have written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will have walked</a:t>
                      </a:r>
                    </a:p>
                    <a:p>
                      <a:endParaRPr lang="id-ID" dirty="0"/>
                    </a:p>
                  </a:txBody>
                  <a:tcPr/>
                </a:tc>
                <a:tc>
                  <a:txBody>
                    <a:bodyPr/>
                    <a:lstStyle/>
                    <a:p>
                      <a:r>
                        <a:rPr lang="en-US" dirty="0" smtClean="0"/>
                        <a:t>will be writing</a:t>
                      </a:r>
                    </a:p>
                    <a:p>
                      <a:r>
                        <a:rPr lang="en-US" dirty="0" smtClean="0"/>
                        <a:t>will be walking</a:t>
                      </a:r>
                      <a:endParaRPr lang="id-ID" dirty="0"/>
                    </a:p>
                  </a:txBody>
                  <a:tcPr/>
                </a:tc>
                <a:tc>
                  <a:txBody>
                    <a:bodyPr/>
                    <a:lstStyle/>
                    <a:p>
                      <a:r>
                        <a:rPr lang="en-US" dirty="0" smtClean="0"/>
                        <a:t>will have been writing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will have been walking</a:t>
                      </a:r>
                    </a:p>
                    <a:p>
                      <a:endParaRPr lang="en-US" dirty="0" smtClean="0"/>
                    </a:p>
                    <a:p>
                      <a:endParaRPr lang="id-ID"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992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marL="0" indent="0">
              <a:buNone/>
            </a:pPr>
            <a:r>
              <a:rPr lang="en-US" dirty="0" smtClean="0"/>
              <a:t>Meanings</a:t>
            </a:r>
          </a:p>
          <a:p>
            <a:pPr marL="0" indent="0">
              <a:buNone/>
            </a:pPr>
            <a:r>
              <a:rPr lang="en-US" dirty="0" smtClean="0">
                <a:solidFill>
                  <a:srgbClr val="FF0000"/>
                </a:solidFill>
              </a:rPr>
              <a:t>1</a:t>
            </a:r>
            <a:r>
              <a:rPr lang="en-US" b="1" dirty="0" smtClean="0">
                <a:solidFill>
                  <a:srgbClr val="FF0000"/>
                </a:solidFill>
              </a:rPr>
              <a:t>. Simple Present Tense</a:t>
            </a:r>
          </a:p>
          <a:p>
            <a:pPr>
              <a:buFontTx/>
              <a:buChar char="-"/>
            </a:pPr>
            <a:r>
              <a:rPr lang="en-US" dirty="0" smtClean="0"/>
              <a:t>Habitual actions in the present</a:t>
            </a:r>
          </a:p>
          <a:p>
            <a:pPr marL="0" indent="0">
              <a:buNone/>
            </a:pPr>
            <a:r>
              <a:rPr lang="en-US" i="1" dirty="0" smtClean="0"/>
              <a:t>He walks to school every day.</a:t>
            </a:r>
          </a:p>
          <a:p>
            <a:pPr>
              <a:buFontTx/>
              <a:buChar char="-"/>
            </a:pPr>
            <a:r>
              <a:rPr lang="en-US" dirty="0" smtClean="0"/>
              <a:t>General timeless truths, such as physical laws or customs</a:t>
            </a:r>
          </a:p>
          <a:p>
            <a:pPr marL="0" indent="0">
              <a:buNone/>
            </a:pPr>
            <a:r>
              <a:rPr lang="en-US" i="1" dirty="0" smtClean="0"/>
              <a:t>Water freezes at 0 degrees centigrade.</a:t>
            </a:r>
          </a:p>
          <a:p>
            <a:pPr>
              <a:buFontTx/>
              <a:buChar char="-"/>
            </a:pPr>
            <a:r>
              <a:rPr lang="en-US" dirty="0" smtClean="0"/>
              <a:t>With be and other </a:t>
            </a:r>
            <a:r>
              <a:rPr lang="en-US" dirty="0" err="1" smtClean="0"/>
              <a:t>stative</a:t>
            </a:r>
            <a:r>
              <a:rPr lang="en-US" dirty="0" smtClean="0"/>
              <a:t> verbs to indicate states.</a:t>
            </a:r>
          </a:p>
          <a:p>
            <a:pPr marL="0" indent="0">
              <a:buNone/>
            </a:pPr>
            <a:r>
              <a:rPr lang="en-US" i="1" dirty="0" smtClean="0"/>
              <a:t>I know Mr. </a:t>
            </a:r>
            <a:r>
              <a:rPr lang="en-US" i="1" dirty="0" err="1" smtClean="0"/>
              <a:t>Lotado</a:t>
            </a:r>
            <a:r>
              <a:rPr lang="en-US" i="1" dirty="0" smtClean="0"/>
              <a:t>.</a:t>
            </a:r>
          </a:p>
          <a:p>
            <a:pPr marL="0" indent="0">
              <a:buNone/>
            </a:pPr>
            <a:r>
              <a:rPr lang="en-US" i="1" dirty="0" smtClean="0"/>
              <a:t>There is a large house on the road to my school.</a:t>
            </a:r>
          </a:p>
          <a:p>
            <a:pPr marL="0" indent="0">
              <a:buNone/>
            </a:pPr>
            <a:endParaRPr lang="en-US" dirty="0" smtClean="0"/>
          </a:p>
          <a:p>
            <a:pPr marL="0" indent="0">
              <a:buNone/>
            </a:pPr>
            <a:endParaRPr lang="en-US" dirty="0" smtClean="0"/>
          </a:p>
          <a:p>
            <a:pPr marL="0" indent="0">
              <a:buNone/>
            </a:pPr>
            <a:endParaRPr lang="id-ID" dirty="0"/>
          </a:p>
        </p:txBody>
      </p:sp>
    </p:spTree>
    <p:extLst>
      <p:ext uri="{BB962C8B-B14F-4D97-AF65-F5344CB8AC3E}">
        <p14:creationId xmlns:p14="http://schemas.microsoft.com/office/powerpoint/2010/main" val="1636930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a:buFontTx/>
              <a:buChar char="-"/>
            </a:pPr>
            <a:r>
              <a:rPr lang="en-US" dirty="0" smtClean="0"/>
              <a:t>In the subordinate clauses of time or condition when the main clause contains a future-time verb.</a:t>
            </a:r>
          </a:p>
          <a:p>
            <a:pPr marL="0" indent="0">
              <a:buNone/>
            </a:pPr>
            <a:r>
              <a:rPr lang="en-US" i="1" dirty="0" smtClean="0"/>
              <a:t>After he finishes work, he’ll do the errands.</a:t>
            </a:r>
          </a:p>
          <a:p>
            <a:pPr>
              <a:buFontTx/>
              <a:buChar char="-"/>
            </a:pPr>
            <a:r>
              <a:rPr lang="en-US" dirty="0" smtClean="0"/>
              <a:t>Express future (when a scheduled event is involved, usually with a </a:t>
            </a:r>
            <a:r>
              <a:rPr lang="en-US" dirty="0"/>
              <a:t>f</a:t>
            </a:r>
            <a:r>
              <a:rPr lang="en-US" dirty="0" smtClean="0"/>
              <a:t>uture-time adverbial)</a:t>
            </a:r>
          </a:p>
          <a:p>
            <a:pPr marL="0" indent="0">
              <a:buNone/>
            </a:pPr>
            <a:r>
              <a:rPr lang="en-US" i="1" dirty="0" smtClean="0"/>
              <a:t>I have a meeting next Wednesday at that time.</a:t>
            </a:r>
          </a:p>
          <a:p>
            <a:pPr>
              <a:buFontTx/>
              <a:buChar char="-"/>
            </a:pPr>
            <a:r>
              <a:rPr lang="en-US" dirty="0" smtClean="0"/>
              <a:t>Present event/action (usually in sporting events or demonstrations/procedures of some sort)</a:t>
            </a:r>
          </a:p>
          <a:p>
            <a:pPr marL="0" indent="0">
              <a:buNone/>
            </a:pPr>
            <a:r>
              <a:rPr lang="en-US" i="1" dirty="0" smtClean="0"/>
              <a:t>Here comes the pitch; Vaughn swings and misses.</a:t>
            </a:r>
          </a:p>
          <a:p>
            <a:pPr marL="0" indent="0">
              <a:buNone/>
            </a:pPr>
            <a:r>
              <a:rPr lang="en-US" i="1" dirty="0" smtClean="0"/>
              <a:t>Now I add three eggs to the mixture.</a:t>
            </a:r>
          </a:p>
          <a:p>
            <a:pPr marL="0" indent="0">
              <a:buNone/>
            </a:pPr>
            <a:endParaRPr lang="id-ID" dirty="0"/>
          </a:p>
        </p:txBody>
      </p:sp>
    </p:spTree>
    <p:extLst>
      <p:ext uri="{BB962C8B-B14F-4D97-AF65-F5344CB8AC3E}">
        <p14:creationId xmlns:p14="http://schemas.microsoft.com/office/powerpoint/2010/main" val="4234425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Tenses in Writing and Speaking</a:t>
            </a:r>
            <a:endParaRPr lang="id-ID"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pPr>
              <a:buFontTx/>
              <a:buChar char="-"/>
            </a:pPr>
            <a:r>
              <a:rPr lang="en-US" dirty="0" smtClean="0"/>
              <a:t>Present speech acts (where the action is accomplished in the speaking of it)</a:t>
            </a:r>
          </a:p>
          <a:p>
            <a:pPr marL="0" indent="0">
              <a:buNone/>
            </a:pPr>
            <a:r>
              <a:rPr lang="en-US" i="1" dirty="0" smtClean="0"/>
              <a:t>I resign from the commission.</a:t>
            </a:r>
          </a:p>
          <a:p>
            <a:pPr>
              <a:buFontTx/>
              <a:buChar char="-"/>
            </a:pPr>
            <a:r>
              <a:rPr lang="en-US" dirty="0" smtClean="0"/>
              <a:t>Conversational historical preset (used to refer to certain past events in narration)</a:t>
            </a:r>
          </a:p>
          <a:p>
            <a:pPr marL="0" indent="0">
              <a:buNone/>
            </a:pPr>
            <a:r>
              <a:rPr lang="en-US" i="1" dirty="0" smtClean="0"/>
              <a:t>“So he stands up in the boat and waves his arms to catch our attention.”</a:t>
            </a:r>
          </a:p>
          <a:p>
            <a:pPr marL="0" indent="0">
              <a:buNone/>
            </a:pPr>
            <a:r>
              <a:rPr lang="en-US" b="1" dirty="0" smtClean="0">
                <a:solidFill>
                  <a:srgbClr val="FF0000"/>
                </a:solidFill>
              </a:rPr>
              <a:t>2. Simple Past Tense</a:t>
            </a:r>
          </a:p>
          <a:p>
            <a:pPr>
              <a:buFontTx/>
              <a:buChar char="-"/>
            </a:pPr>
            <a:r>
              <a:rPr lang="en-US" dirty="0" smtClean="0"/>
              <a:t>A definite single completed event/action in the past</a:t>
            </a:r>
          </a:p>
          <a:p>
            <a:pPr marL="0" indent="0">
              <a:buNone/>
            </a:pPr>
            <a:r>
              <a:rPr lang="en-US" i="1" dirty="0" smtClean="0"/>
              <a:t>I attended a meeting of that committee last week. </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797812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908720"/>
            <a:ext cx="8229600" cy="5688632"/>
          </a:xfrm>
        </p:spPr>
        <p:txBody>
          <a:bodyPr>
            <a:normAutofit fontScale="85000" lnSpcReduction="20000"/>
          </a:bodyPr>
          <a:lstStyle/>
          <a:p>
            <a:pPr>
              <a:buFontTx/>
              <a:buChar char="-"/>
            </a:pPr>
            <a:r>
              <a:rPr lang="en-US" dirty="0" smtClean="0"/>
              <a:t>Habitual or repeated action/event in the past</a:t>
            </a:r>
          </a:p>
          <a:p>
            <a:pPr marL="0" indent="0">
              <a:buNone/>
            </a:pPr>
            <a:r>
              <a:rPr lang="en-US" i="1" dirty="0" smtClean="0"/>
              <a:t>It snowed almost every weekend last winter.</a:t>
            </a:r>
          </a:p>
          <a:p>
            <a:pPr>
              <a:buFontTx/>
              <a:buChar char="-"/>
            </a:pPr>
            <a:r>
              <a:rPr lang="en-US" dirty="0" smtClean="0"/>
              <a:t>An event with duration that applied in the past with the implication that it no longer applies in the present</a:t>
            </a:r>
          </a:p>
          <a:p>
            <a:pPr marL="0" indent="0">
              <a:buNone/>
            </a:pPr>
            <a:r>
              <a:rPr lang="en-US" i="1" dirty="0" smtClean="0"/>
              <a:t>Professor Nelson taught at Yale for 30 years.</a:t>
            </a:r>
          </a:p>
          <a:p>
            <a:pPr>
              <a:buFontTx/>
              <a:buChar char="-"/>
            </a:pPr>
            <a:r>
              <a:rPr lang="en-US" dirty="0" smtClean="0"/>
              <a:t>With states in the past</a:t>
            </a:r>
          </a:p>
          <a:p>
            <a:pPr marL="0" indent="0">
              <a:buNone/>
            </a:pPr>
            <a:r>
              <a:rPr lang="en-US" i="1" dirty="0" smtClean="0"/>
              <a:t>He appeared to be a creative genius.</a:t>
            </a:r>
          </a:p>
          <a:p>
            <a:pPr marL="0" indent="0">
              <a:buNone/>
            </a:pPr>
            <a:r>
              <a:rPr lang="en-US" i="1" dirty="0" smtClean="0"/>
              <a:t>He owed me a </a:t>
            </a:r>
            <a:r>
              <a:rPr lang="en-US" i="1" dirty="0"/>
              <a:t>l</a:t>
            </a:r>
            <a:r>
              <a:rPr lang="en-US" i="1" dirty="0" smtClean="0"/>
              <a:t>ot of money.</a:t>
            </a:r>
          </a:p>
          <a:p>
            <a:pPr>
              <a:buFontTx/>
              <a:buChar char="-"/>
            </a:pPr>
            <a:r>
              <a:rPr lang="en-US" dirty="0" smtClean="0"/>
              <a:t>Imaginative conditional in the subordinate clause (referring to present time)</a:t>
            </a:r>
          </a:p>
          <a:p>
            <a:pPr marL="0" indent="0">
              <a:buNone/>
            </a:pPr>
            <a:r>
              <a:rPr lang="en-US" i="1" dirty="0" smtClean="0"/>
              <a:t>If he took better care of himself, he wouldn’t be absent so often. </a:t>
            </a:r>
          </a:p>
          <a:p>
            <a:pPr>
              <a:buFontTx/>
              <a:buChar char="-"/>
            </a:pPr>
            <a:r>
              <a:rPr lang="en-US" dirty="0" smtClean="0"/>
              <a:t>Social distancing</a:t>
            </a:r>
          </a:p>
          <a:p>
            <a:pPr marL="0" indent="0">
              <a:buNone/>
            </a:pPr>
            <a:r>
              <a:rPr lang="en-US" i="1" dirty="0" smtClean="0"/>
              <a:t>Did you want to sit down and stay a while?</a:t>
            </a:r>
          </a:p>
          <a:p>
            <a:pPr marL="0" indent="0">
              <a:buNone/>
            </a:pPr>
            <a:endParaRPr lang="en-US" dirty="0" smtClean="0"/>
          </a:p>
          <a:p>
            <a:pPr>
              <a:buFontTx/>
              <a:buChar char="-"/>
            </a:pPr>
            <a:endParaRPr lang="en-US" dirty="0" smtClean="0"/>
          </a:p>
          <a:p>
            <a:pPr marL="0" indent="0">
              <a:buNone/>
            </a:pPr>
            <a:endParaRPr lang="en-US" dirty="0" smtClean="0"/>
          </a:p>
          <a:p>
            <a:pPr marL="0" indent="0">
              <a:buNone/>
            </a:pPr>
            <a:endParaRPr lang="id-ID" dirty="0"/>
          </a:p>
        </p:txBody>
      </p:sp>
    </p:spTree>
    <p:extLst>
      <p:ext uri="{BB962C8B-B14F-4D97-AF65-F5344CB8AC3E}">
        <p14:creationId xmlns:p14="http://schemas.microsoft.com/office/powerpoint/2010/main" val="1726981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Tenses in Writing and Speaking</a:t>
            </a:r>
            <a:endParaRPr lang="id-ID"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marL="0" indent="0">
              <a:buNone/>
            </a:pPr>
            <a:r>
              <a:rPr lang="en-US" b="1" dirty="0" smtClean="0">
                <a:solidFill>
                  <a:srgbClr val="FF0000"/>
                </a:solidFill>
              </a:rPr>
              <a:t>3. Simple Future Time with </a:t>
            </a:r>
            <a:r>
              <a:rPr lang="en-US" b="1" i="1" dirty="0" smtClean="0">
                <a:solidFill>
                  <a:srgbClr val="FF0000"/>
                </a:solidFill>
              </a:rPr>
              <a:t>Will</a:t>
            </a:r>
          </a:p>
          <a:p>
            <a:pPr>
              <a:buFontTx/>
              <a:buChar char="-"/>
            </a:pPr>
            <a:r>
              <a:rPr lang="en-US" dirty="0" smtClean="0"/>
              <a:t>An action to take place at some definite future time.</a:t>
            </a:r>
          </a:p>
          <a:p>
            <a:pPr marL="0" indent="0">
              <a:buNone/>
            </a:pPr>
            <a:r>
              <a:rPr lang="en-US" i="1" dirty="0" smtClean="0"/>
              <a:t>Joel will take the bar exam next month.</a:t>
            </a:r>
          </a:p>
          <a:p>
            <a:pPr>
              <a:buFontTx/>
              <a:buChar char="-"/>
            </a:pPr>
            <a:r>
              <a:rPr lang="en-US" dirty="0" smtClean="0"/>
              <a:t>A future habitual action/state</a:t>
            </a:r>
          </a:p>
          <a:p>
            <a:pPr marL="0" indent="0">
              <a:buNone/>
            </a:pPr>
            <a:r>
              <a:rPr lang="en-US" i="1" dirty="0" smtClean="0"/>
              <a:t>After October, Judy will take the 7:30 train to Chicago every day.</a:t>
            </a:r>
          </a:p>
          <a:p>
            <a:pPr>
              <a:buFontTx/>
              <a:buChar char="-"/>
            </a:pPr>
            <a:r>
              <a:rPr lang="en-US" dirty="0" smtClean="0"/>
              <a:t>A situation that may obtain in the present and will obtain in the future but with some future termination in sight</a:t>
            </a:r>
          </a:p>
          <a:p>
            <a:pPr marL="0" indent="0">
              <a:buNone/>
            </a:pPr>
            <a:r>
              <a:rPr lang="en-US" i="1" dirty="0" smtClean="0"/>
              <a:t>Nora will live in Caracas until she improves her </a:t>
            </a:r>
            <a:r>
              <a:rPr lang="en-US" i="1" dirty="0"/>
              <a:t>S</a:t>
            </a:r>
            <a:r>
              <a:rPr lang="en-US" i="1" dirty="0" smtClean="0"/>
              <a:t>panish. </a:t>
            </a:r>
          </a:p>
          <a:p>
            <a:pPr>
              <a:buFontTx/>
              <a:buChar char="-"/>
            </a:pPr>
            <a:r>
              <a:rPr lang="en-US" dirty="0" smtClean="0"/>
              <a:t>In the main (result) clause of future conditionals: </a:t>
            </a:r>
          </a:p>
          <a:p>
            <a:pPr marL="0" indent="0">
              <a:buNone/>
            </a:pPr>
            <a:r>
              <a:rPr lang="en-US" i="1" dirty="0" smtClean="0"/>
              <a:t>If you go, you will be sorry. </a:t>
            </a:r>
          </a:p>
          <a:p>
            <a:pPr marL="0" indent="0">
              <a:buNone/>
            </a:pPr>
            <a:endParaRPr lang="en-US" dirty="0" smtClean="0"/>
          </a:p>
          <a:p>
            <a:pPr>
              <a:buFontTx/>
              <a:buChar char="-"/>
            </a:pPr>
            <a:endParaRPr lang="en-US" dirty="0" smtClean="0"/>
          </a:p>
          <a:p>
            <a:pPr marL="0" indent="0">
              <a:buNone/>
            </a:pPr>
            <a:endParaRPr lang="id-ID" dirty="0"/>
          </a:p>
        </p:txBody>
      </p:sp>
    </p:spTree>
    <p:extLst>
      <p:ext uri="{BB962C8B-B14F-4D97-AF65-F5344CB8AC3E}">
        <p14:creationId xmlns:p14="http://schemas.microsoft.com/office/powerpoint/2010/main" val="113042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1684</Words>
  <Application>Microsoft Office PowerPoint</Application>
  <PresentationFormat>On-screen Show (4:3)</PresentationFormat>
  <Paragraphs>198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lpstr>Tenses in Writing and Speaking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Tenses in Writing and Speaking</dc:title>
  <dc:creator>pc</dc:creator>
  <cp:lastModifiedBy>Windows User</cp:lastModifiedBy>
  <cp:revision>37</cp:revision>
  <dcterms:created xsi:type="dcterms:W3CDTF">2017-08-13T02:04:46Z</dcterms:created>
  <dcterms:modified xsi:type="dcterms:W3CDTF">2017-08-14T18:08:28Z</dcterms:modified>
</cp:coreProperties>
</file>