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6" r:id="rId2"/>
    <p:sldId id="256" r:id="rId3"/>
    <p:sldId id="381" r:id="rId4"/>
    <p:sldId id="257" r:id="rId5"/>
    <p:sldId id="340" r:id="rId6"/>
    <p:sldId id="298" r:id="rId7"/>
    <p:sldId id="258" r:id="rId8"/>
    <p:sldId id="341" r:id="rId9"/>
    <p:sldId id="299" r:id="rId10"/>
    <p:sldId id="259" r:id="rId11"/>
    <p:sldId id="342" r:id="rId12"/>
    <p:sldId id="300" r:id="rId13"/>
    <p:sldId id="260" r:id="rId14"/>
    <p:sldId id="343" r:id="rId15"/>
    <p:sldId id="301" r:id="rId16"/>
    <p:sldId id="261" r:id="rId17"/>
    <p:sldId id="344" r:id="rId18"/>
    <p:sldId id="302" r:id="rId19"/>
    <p:sldId id="262" r:id="rId20"/>
    <p:sldId id="345" r:id="rId21"/>
    <p:sldId id="303" r:id="rId22"/>
    <p:sldId id="263" r:id="rId23"/>
    <p:sldId id="346" r:id="rId24"/>
    <p:sldId id="304" r:id="rId25"/>
    <p:sldId id="264" r:id="rId26"/>
    <p:sldId id="347" r:id="rId27"/>
    <p:sldId id="305" r:id="rId28"/>
    <p:sldId id="265" r:id="rId29"/>
    <p:sldId id="348" r:id="rId30"/>
    <p:sldId id="306" r:id="rId31"/>
    <p:sldId id="266" r:id="rId32"/>
    <p:sldId id="349" r:id="rId33"/>
    <p:sldId id="307" r:id="rId34"/>
    <p:sldId id="267" r:id="rId35"/>
    <p:sldId id="350" r:id="rId36"/>
    <p:sldId id="308" r:id="rId37"/>
    <p:sldId id="268" r:id="rId38"/>
    <p:sldId id="351" r:id="rId39"/>
    <p:sldId id="309" r:id="rId40"/>
    <p:sldId id="269" r:id="rId41"/>
    <p:sldId id="352" r:id="rId42"/>
    <p:sldId id="310" r:id="rId43"/>
    <p:sldId id="270" r:id="rId44"/>
    <p:sldId id="353" r:id="rId45"/>
    <p:sldId id="311" r:id="rId46"/>
    <p:sldId id="271" r:id="rId47"/>
    <p:sldId id="354" r:id="rId48"/>
    <p:sldId id="312" r:id="rId49"/>
    <p:sldId id="272" r:id="rId50"/>
    <p:sldId id="355" r:id="rId51"/>
    <p:sldId id="313" r:id="rId52"/>
    <p:sldId id="273" r:id="rId53"/>
    <p:sldId id="356" r:id="rId54"/>
    <p:sldId id="314" r:id="rId55"/>
    <p:sldId id="274" r:id="rId56"/>
    <p:sldId id="357" r:id="rId57"/>
    <p:sldId id="315" r:id="rId58"/>
    <p:sldId id="275" r:id="rId59"/>
    <p:sldId id="358" r:id="rId60"/>
    <p:sldId id="316" r:id="rId61"/>
    <p:sldId id="276" r:id="rId62"/>
    <p:sldId id="359" r:id="rId63"/>
    <p:sldId id="317" r:id="rId64"/>
    <p:sldId id="277" r:id="rId65"/>
    <p:sldId id="360" r:id="rId66"/>
    <p:sldId id="318" r:id="rId67"/>
    <p:sldId id="278" r:id="rId68"/>
    <p:sldId id="361" r:id="rId69"/>
    <p:sldId id="319" r:id="rId70"/>
    <p:sldId id="279" r:id="rId71"/>
    <p:sldId id="362" r:id="rId72"/>
    <p:sldId id="320" r:id="rId73"/>
    <p:sldId id="280" r:id="rId74"/>
    <p:sldId id="363" r:id="rId75"/>
    <p:sldId id="321" r:id="rId76"/>
    <p:sldId id="364" r:id="rId77"/>
    <p:sldId id="281" r:id="rId78"/>
    <p:sldId id="322" r:id="rId79"/>
    <p:sldId id="282" r:id="rId80"/>
    <p:sldId id="365" r:id="rId81"/>
    <p:sldId id="323" r:id="rId82"/>
    <p:sldId id="366" r:id="rId83"/>
    <p:sldId id="283" r:id="rId84"/>
    <p:sldId id="324" r:id="rId85"/>
    <p:sldId id="284" r:id="rId86"/>
    <p:sldId id="367" r:id="rId87"/>
    <p:sldId id="325" r:id="rId88"/>
    <p:sldId id="285" r:id="rId89"/>
    <p:sldId id="368" r:id="rId90"/>
    <p:sldId id="326" r:id="rId91"/>
    <p:sldId id="286" r:id="rId92"/>
    <p:sldId id="369" r:id="rId93"/>
    <p:sldId id="327" r:id="rId94"/>
    <p:sldId id="289" r:id="rId95"/>
    <p:sldId id="370" r:id="rId96"/>
    <p:sldId id="328" r:id="rId97"/>
    <p:sldId id="288" r:id="rId98"/>
    <p:sldId id="371" r:id="rId99"/>
    <p:sldId id="329" r:id="rId100"/>
    <p:sldId id="287" r:id="rId101"/>
    <p:sldId id="372" r:id="rId102"/>
    <p:sldId id="330" r:id="rId103"/>
    <p:sldId id="292" r:id="rId104"/>
    <p:sldId id="373" r:id="rId105"/>
    <p:sldId id="331" r:id="rId106"/>
    <p:sldId id="293" r:id="rId107"/>
    <p:sldId id="374" r:id="rId108"/>
    <p:sldId id="332" r:id="rId109"/>
    <p:sldId id="294" r:id="rId110"/>
    <p:sldId id="375" r:id="rId111"/>
    <p:sldId id="333" r:id="rId112"/>
    <p:sldId id="295" r:id="rId113"/>
    <p:sldId id="376" r:id="rId114"/>
    <p:sldId id="334" r:id="rId115"/>
    <p:sldId id="296" r:id="rId116"/>
    <p:sldId id="377" r:id="rId117"/>
    <p:sldId id="335" r:id="rId118"/>
    <p:sldId id="297" r:id="rId119"/>
    <p:sldId id="378" r:id="rId120"/>
    <p:sldId id="336" r:id="rId121"/>
    <p:sldId id="291" r:id="rId122"/>
    <p:sldId id="379" r:id="rId123"/>
    <p:sldId id="337" r:id="rId124"/>
    <p:sldId id="382" r:id="rId125"/>
    <p:sldId id="380" r:id="rId126"/>
    <p:sldId id="384" r:id="rId127"/>
    <p:sldId id="290" r:id="rId128"/>
  </p:sldIdLst>
  <p:sldSz cx="9144000" cy="6858000" type="screen4x3"/>
  <p:notesSz cx="6858000" cy="9144000"/>
  <p:custDataLst>
    <p:tags r:id="rId1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CC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47" autoAdjust="0"/>
    <p:restoredTop sz="94660"/>
  </p:normalViewPr>
  <p:slideViewPr>
    <p:cSldViewPr>
      <p:cViewPr>
        <p:scale>
          <a:sx n="70" d="100"/>
          <a:sy n="70" d="100"/>
        </p:scale>
        <p:origin x="-128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223C-5017-47F8-AEFC-1A311B6627BB}" type="datetimeFigureOut">
              <a:rPr lang="en-US" smtClean="0"/>
              <a:pPr/>
              <a:t>15-Aug-17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ED60-F16D-4A13-9FFB-CB6E7AA361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223C-5017-47F8-AEFC-1A311B6627BB}" type="datetimeFigureOut">
              <a:rPr lang="en-US" smtClean="0"/>
              <a:pPr/>
              <a:t>15-Aug-17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ED60-F16D-4A13-9FFB-CB6E7AA361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223C-5017-47F8-AEFC-1A311B6627BB}" type="datetimeFigureOut">
              <a:rPr lang="en-US" smtClean="0"/>
              <a:pPr/>
              <a:t>15-Aug-17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ED60-F16D-4A13-9FFB-CB6E7AA361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223C-5017-47F8-AEFC-1A311B6627BB}" type="datetimeFigureOut">
              <a:rPr lang="en-US" smtClean="0"/>
              <a:pPr/>
              <a:t>15-Aug-17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ED60-F16D-4A13-9FFB-CB6E7AA361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223C-5017-47F8-AEFC-1A311B6627BB}" type="datetimeFigureOut">
              <a:rPr lang="en-US" smtClean="0"/>
              <a:pPr/>
              <a:t>15-Aug-17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ED60-F16D-4A13-9FFB-CB6E7AA361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223C-5017-47F8-AEFC-1A311B6627BB}" type="datetimeFigureOut">
              <a:rPr lang="en-US" smtClean="0"/>
              <a:pPr/>
              <a:t>15-Aug-17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ED60-F16D-4A13-9FFB-CB6E7AA361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223C-5017-47F8-AEFC-1A311B6627BB}" type="datetimeFigureOut">
              <a:rPr lang="en-US" smtClean="0"/>
              <a:pPr/>
              <a:t>15-Aug-17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ED60-F16D-4A13-9FFB-CB6E7AA361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223C-5017-47F8-AEFC-1A311B6627BB}" type="datetimeFigureOut">
              <a:rPr lang="en-US" smtClean="0"/>
              <a:pPr/>
              <a:t>15-Aug-17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ED60-F16D-4A13-9FFB-CB6E7AA361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223C-5017-47F8-AEFC-1A311B6627BB}" type="datetimeFigureOut">
              <a:rPr lang="en-US" smtClean="0"/>
              <a:pPr/>
              <a:t>15-Aug-17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ED60-F16D-4A13-9FFB-CB6E7AA361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223C-5017-47F8-AEFC-1A311B6627BB}" type="datetimeFigureOut">
              <a:rPr lang="en-US" smtClean="0"/>
              <a:pPr/>
              <a:t>15-Aug-17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ED60-F16D-4A13-9FFB-CB6E7AA361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223C-5017-47F8-AEFC-1A311B6627BB}" type="datetimeFigureOut">
              <a:rPr lang="en-US" smtClean="0"/>
              <a:pPr/>
              <a:t>15-Aug-17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ED60-F16D-4A13-9FFB-CB6E7AA361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1223C-5017-47F8-AEFC-1A311B6627BB}" type="datetimeFigureOut">
              <a:rPr lang="en-US" smtClean="0"/>
              <a:pPr/>
              <a:t>15-Aug-17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8ED60-F16D-4A13-9FFB-CB6E7AA361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54848"/>
            <a:ext cx="8839200" cy="1981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>GiỚI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THIỆU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BÀI</a:t>
            </a:r>
            <a:r>
              <a:rPr lang="en-US" b="1" dirty="0" smtClean="0">
                <a:solidFill>
                  <a:srgbClr val="0000CC"/>
                </a:solidFill>
              </a:rPr>
              <a:t>:</a:t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 smtClean="0">
                <a:solidFill>
                  <a:srgbClr val="0000CC"/>
                </a:solidFill>
              </a:rPr>
              <a:t> 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1"/>
            <a:ext cx="8686800" cy="5638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b="1" dirty="0" smtClean="0"/>
              <a:t>    </a:t>
            </a:r>
            <a:r>
              <a:rPr lang="en-US" sz="3600" b="1" dirty="0" smtClean="0"/>
              <a:t>Bài</a:t>
            </a:r>
            <a:r>
              <a:rPr lang="en-US" sz="3600" b="1" dirty="0" smtClean="0"/>
              <a:t> </a:t>
            </a:r>
            <a:r>
              <a:rPr lang="en-US" sz="3600" b="1" dirty="0" smtClean="0"/>
              <a:t>học</a:t>
            </a:r>
            <a:r>
              <a:rPr lang="en-US" sz="3600" b="1" dirty="0" smtClean="0"/>
              <a:t> </a:t>
            </a:r>
            <a:r>
              <a:rPr lang="en-US" sz="3600" b="1" dirty="0" smtClean="0"/>
              <a:t>này</a:t>
            </a:r>
            <a:r>
              <a:rPr lang="en-US" sz="3600" b="1" dirty="0" smtClean="0"/>
              <a:t> </a:t>
            </a:r>
            <a:r>
              <a:rPr lang="en-US" sz="3600" b="1" dirty="0" smtClean="0"/>
              <a:t>liên</a:t>
            </a:r>
            <a:r>
              <a:rPr lang="en-US" sz="3600" b="1" dirty="0" smtClean="0"/>
              <a:t> </a:t>
            </a:r>
            <a:r>
              <a:rPr lang="en-US" sz="3600" b="1" dirty="0" smtClean="0"/>
              <a:t>quan</a:t>
            </a:r>
            <a:r>
              <a:rPr lang="en-US" sz="3600" b="1" dirty="0" smtClean="0"/>
              <a:t> </a:t>
            </a:r>
            <a:r>
              <a:rPr lang="en-US" sz="3600" b="1" dirty="0" smtClean="0"/>
              <a:t>đến</a:t>
            </a:r>
            <a:r>
              <a:rPr lang="en-US" sz="3600" b="1" dirty="0" smtClean="0"/>
              <a:t> </a:t>
            </a:r>
            <a:r>
              <a:rPr lang="en-US" sz="3600" b="1" dirty="0" smtClean="0"/>
              <a:t>chủ</a:t>
            </a:r>
            <a:r>
              <a:rPr lang="en-US" sz="3600" b="1" dirty="0" smtClean="0"/>
              <a:t> </a:t>
            </a:r>
            <a:r>
              <a:rPr lang="en-US" sz="3600" b="1" dirty="0" smtClean="0"/>
              <a:t>đề</a:t>
            </a:r>
            <a:r>
              <a:rPr lang="en-US" sz="3600" b="1" dirty="0" smtClean="0"/>
              <a:t> </a:t>
            </a:r>
          </a:p>
          <a:p>
            <a:pPr>
              <a:buNone/>
            </a:pPr>
            <a:r>
              <a:rPr lang="en-US" sz="3600" b="1" dirty="0" smtClean="0"/>
              <a:t> </a:t>
            </a:r>
            <a:r>
              <a:rPr lang="en-US" sz="3600" b="1" dirty="0" smtClean="0"/>
              <a:t>   </a:t>
            </a:r>
            <a:r>
              <a:rPr lang="en-US" sz="3600" b="1" dirty="0" smtClean="0">
                <a:solidFill>
                  <a:srgbClr val="FF3399"/>
                </a:solidFill>
              </a:rPr>
              <a:t>NGHỀ</a:t>
            </a:r>
            <a:r>
              <a:rPr lang="en-US" sz="3600" b="1" dirty="0" smtClean="0">
                <a:solidFill>
                  <a:srgbClr val="FF3399"/>
                </a:solidFill>
              </a:rPr>
              <a:t> </a:t>
            </a:r>
            <a:r>
              <a:rPr lang="en-US" sz="3600" b="1" dirty="0" smtClean="0">
                <a:solidFill>
                  <a:srgbClr val="FF3399"/>
                </a:solidFill>
              </a:rPr>
              <a:t>NGHIỆP</a:t>
            </a:r>
            <a:r>
              <a:rPr lang="en-US" sz="3600" b="1" dirty="0" smtClean="0">
                <a:solidFill>
                  <a:srgbClr val="FF3399"/>
                </a:solidFill>
              </a:rPr>
              <a:t> </a:t>
            </a:r>
            <a:r>
              <a:rPr lang="en-US" sz="3600" b="1" dirty="0" smtClean="0"/>
              <a:t>được</a:t>
            </a:r>
            <a:r>
              <a:rPr lang="en-US" sz="3600" b="1" dirty="0" smtClean="0"/>
              <a:t> </a:t>
            </a:r>
            <a:r>
              <a:rPr lang="en-US" sz="3600" b="1" dirty="0" smtClean="0"/>
              <a:t>miêu</a:t>
            </a:r>
            <a:r>
              <a:rPr lang="en-US" sz="3600" b="1" dirty="0" smtClean="0"/>
              <a:t> </a:t>
            </a:r>
            <a:r>
              <a:rPr lang="en-US" sz="3600" b="1" dirty="0" smtClean="0"/>
              <a:t>tả</a:t>
            </a:r>
            <a:r>
              <a:rPr lang="en-US" sz="3600" b="1" dirty="0" smtClean="0"/>
              <a:t> 1 </a:t>
            </a:r>
            <a:r>
              <a:rPr lang="en-US" sz="3600" b="1" dirty="0" smtClean="0"/>
              <a:t>cách</a:t>
            </a:r>
            <a:r>
              <a:rPr lang="en-US" sz="3600" b="1" dirty="0" smtClean="0"/>
              <a:t> </a:t>
            </a:r>
            <a:r>
              <a:rPr lang="en-US" sz="3600" b="1" dirty="0" smtClean="0"/>
              <a:t>ngắn</a:t>
            </a:r>
            <a:r>
              <a:rPr lang="en-US" sz="3600" b="1" dirty="0" smtClean="0"/>
              <a:t> </a:t>
            </a:r>
            <a:r>
              <a:rPr lang="en-US" sz="3600" b="1" dirty="0" smtClean="0"/>
              <a:t>gọn</a:t>
            </a:r>
            <a:r>
              <a:rPr lang="en-US" sz="3600" b="1" dirty="0" smtClean="0"/>
              <a:t> </a:t>
            </a:r>
            <a:r>
              <a:rPr lang="en-US" sz="3600" b="1" dirty="0" smtClean="0"/>
              <a:t>sử</a:t>
            </a:r>
            <a:r>
              <a:rPr lang="en-US" sz="3600" b="1" dirty="0" smtClean="0"/>
              <a:t> </a:t>
            </a:r>
            <a:r>
              <a:rPr lang="en-US" sz="3600" b="1" dirty="0" smtClean="0"/>
              <a:t>dụng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00CC"/>
                </a:solidFill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</a:rPr>
              <a:t>hiện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</a:rPr>
              <a:t>tại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</a:rPr>
              <a:t>đơn</a:t>
            </a:r>
            <a:r>
              <a:rPr lang="en-US" sz="3600" b="1" dirty="0" smtClean="0"/>
              <a:t>.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QUẢ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en-US" sz="3600" b="1" dirty="0" smtClean="0"/>
              <a:t>Qua </a:t>
            </a:r>
            <a:r>
              <a:rPr lang="en-US" sz="3600" b="1" dirty="0" smtClean="0"/>
              <a:t>bài</a:t>
            </a:r>
            <a:r>
              <a:rPr lang="en-US" sz="3600" b="1" dirty="0" smtClean="0"/>
              <a:t> </a:t>
            </a:r>
            <a:r>
              <a:rPr lang="en-US" sz="3600" b="1" dirty="0" smtClean="0"/>
              <a:t>học</a:t>
            </a:r>
            <a:r>
              <a:rPr lang="en-US" sz="3600" b="1" dirty="0" smtClean="0"/>
              <a:t> </a:t>
            </a:r>
            <a:r>
              <a:rPr lang="en-US" sz="3600" b="1" dirty="0" smtClean="0"/>
              <a:t>này</a:t>
            </a:r>
            <a:r>
              <a:rPr lang="en-US" sz="3600" b="1" dirty="0" smtClean="0"/>
              <a:t> </a:t>
            </a:r>
            <a:r>
              <a:rPr lang="en-US" sz="3600" b="1" dirty="0" smtClean="0"/>
              <a:t>người</a:t>
            </a:r>
            <a:r>
              <a:rPr lang="en-US" sz="3600" b="1" dirty="0" smtClean="0"/>
              <a:t> </a:t>
            </a:r>
            <a:r>
              <a:rPr lang="en-US" sz="3600" b="1" dirty="0" smtClean="0"/>
              <a:t>học</a:t>
            </a:r>
            <a:r>
              <a:rPr lang="en-US" sz="3600" b="1" dirty="0" smtClean="0"/>
              <a:t> </a:t>
            </a:r>
            <a:r>
              <a:rPr lang="en-US" sz="3600" b="1" dirty="0" smtClean="0"/>
              <a:t>có</a:t>
            </a:r>
            <a:r>
              <a:rPr lang="en-US" sz="3600" b="1" dirty="0" smtClean="0"/>
              <a:t> </a:t>
            </a:r>
            <a:r>
              <a:rPr lang="en-US" sz="3600" b="1" dirty="0" smtClean="0"/>
              <a:t>thể</a:t>
            </a:r>
            <a:r>
              <a:rPr lang="en-US" sz="3600" b="1" dirty="0" smtClean="0"/>
              <a:t>:</a:t>
            </a:r>
            <a:endParaRPr lang="en-US" sz="3600" b="1" dirty="0" smtClean="0"/>
          </a:p>
          <a:p>
            <a:pPr>
              <a:buFontTx/>
              <a:buChar char="-"/>
            </a:pPr>
            <a:r>
              <a:rPr lang="en-US" sz="3600" b="1" dirty="0" smtClean="0"/>
              <a:t>Miêu</a:t>
            </a:r>
            <a:r>
              <a:rPr lang="en-US" sz="3600" b="1" dirty="0" smtClean="0"/>
              <a:t> </a:t>
            </a:r>
            <a:r>
              <a:rPr lang="en-US" sz="3600" b="1" dirty="0" smtClean="0"/>
              <a:t>tả</a:t>
            </a:r>
            <a:r>
              <a:rPr lang="en-US" sz="3600" b="1" dirty="0" smtClean="0"/>
              <a:t> </a:t>
            </a:r>
            <a:r>
              <a:rPr lang="en-US" sz="3600" b="1" dirty="0" smtClean="0"/>
              <a:t>ngắn</a:t>
            </a:r>
            <a:r>
              <a:rPr lang="en-US" sz="3600" b="1" dirty="0" smtClean="0"/>
              <a:t> </a:t>
            </a:r>
            <a:r>
              <a:rPr lang="en-US" sz="3600" b="1" dirty="0" smtClean="0"/>
              <a:t>gọn</a:t>
            </a:r>
            <a:r>
              <a:rPr lang="en-US" sz="3600" b="1" dirty="0" smtClean="0"/>
              <a:t> </a:t>
            </a:r>
            <a:r>
              <a:rPr lang="en-US" sz="3600" b="1" dirty="0" smtClean="0"/>
              <a:t>về</a:t>
            </a:r>
            <a:r>
              <a:rPr lang="en-US" sz="3600" b="1" dirty="0" smtClean="0"/>
              <a:t> </a:t>
            </a:r>
            <a:r>
              <a:rPr lang="en-US" sz="3600" b="1" dirty="0" smtClean="0"/>
              <a:t>nghề</a:t>
            </a:r>
            <a:r>
              <a:rPr lang="en-US" sz="3600" b="1" dirty="0" smtClean="0"/>
              <a:t> </a:t>
            </a:r>
            <a:r>
              <a:rPr lang="en-US" sz="3600" b="1" dirty="0" smtClean="0"/>
              <a:t>nghiệp</a:t>
            </a:r>
            <a:r>
              <a:rPr lang="en-US" sz="3600" b="1" dirty="0" smtClean="0"/>
              <a:t> </a:t>
            </a:r>
            <a:r>
              <a:rPr lang="en-US" sz="3600" b="1" dirty="0" smtClean="0"/>
              <a:t>hoặc</a:t>
            </a:r>
            <a:r>
              <a:rPr lang="en-US" sz="3600" b="1" dirty="0" smtClean="0"/>
              <a:t> </a:t>
            </a:r>
            <a:r>
              <a:rPr lang="en-US" sz="3600" b="1" dirty="0" smtClean="0"/>
              <a:t>công</a:t>
            </a:r>
            <a:r>
              <a:rPr lang="en-US" sz="3600" b="1" dirty="0" smtClean="0"/>
              <a:t> </a:t>
            </a:r>
            <a:r>
              <a:rPr lang="en-US" sz="3600" b="1" dirty="0" smtClean="0"/>
              <a:t>việc</a:t>
            </a:r>
            <a:r>
              <a:rPr lang="en-US" sz="3600" b="1" dirty="0" smtClean="0"/>
              <a:t>.</a:t>
            </a:r>
          </a:p>
          <a:p>
            <a:pPr>
              <a:buFontTx/>
              <a:buChar char="-"/>
            </a:pPr>
            <a:r>
              <a:rPr lang="en-US" sz="3600" b="1" dirty="0" smtClean="0"/>
              <a:t>Sử</a:t>
            </a:r>
            <a:r>
              <a:rPr lang="en-US" sz="3600" b="1" dirty="0" smtClean="0"/>
              <a:t> </a:t>
            </a:r>
            <a:r>
              <a:rPr lang="en-US" sz="3600" b="1" dirty="0" smtClean="0"/>
              <a:t>dụng</a:t>
            </a:r>
            <a:r>
              <a:rPr lang="en-US" sz="3600" b="1" dirty="0" smtClean="0"/>
              <a:t> </a:t>
            </a:r>
            <a:r>
              <a:rPr lang="en-US" sz="3600" b="1" dirty="0" smtClean="0"/>
              <a:t>thì</a:t>
            </a:r>
            <a:r>
              <a:rPr lang="en-US" sz="3600" b="1" dirty="0" smtClean="0"/>
              <a:t> </a:t>
            </a:r>
            <a:r>
              <a:rPr lang="en-US" sz="3600" b="1" dirty="0" smtClean="0"/>
              <a:t>hiện</a:t>
            </a:r>
            <a:r>
              <a:rPr lang="en-US" sz="3600" b="1" dirty="0" smtClean="0"/>
              <a:t> </a:t>
            </a:r>
            <a:r>
              <a:rPr lang="en-US" sz="3600" b="1" dirty="0" smtClean="0"/>
              <a:t>tại</a:t>
            </a:r>
            <a:r>
              <a:rPr lang="en-US" sz="3600" b="1" dirty="0" smtClean="0"/>
              <a:t> </a:t>
            </a:r>
            <a:r>
              <a:rPr lang="en-US" sz="3600" b="1" dirty="0" smtClean="0"/>
              <a:t>đơn</a:t>
            </a:r>
            <a:r>
              <a:rPr lang="en-US" sz="3600" b="1" dirty="0" smtClean="0"/>
              <a:t> </a:t>
            </a:r>
            <a:r>
              <a:rPr lang="en-US" sz="3600" b="1" dirty="0" smtClean="0"/>
              <a:t>khi</a:t>
            </a:r>
            <a:r>
              <a:rPr lang="en-US" sz="3600" b="1" dirty="0" smtClean="0"/>
              <a:t> </a:t>
            </a:r>
            <a:r>
              <a:rPr lang="en-US" sz="3600" b="1" dirty="0" smtClean="0"/>
              <a:t>miêu</a:t>
            </a:r>
            <a:r>
              <a:rPr lang="en-US" sz="3600" b="1" dirty="0" smtClean="0"/>
              <a:t> </a:t>
            </a:r>
            <a:r>
              <a:rPr lang="en-US" sz="3600" b="1" dirty="0" smtClean="0"/>
              <a:t>tả</a:t>
            </a:r>
            <a:r>
              <a:rPr lang="en-US" sz="3600" b="1" dirty="0" smtClean="0"/>
              <a:t> </a:t>
            </a:r>
            <a:r>
              <a:rPr lang="en-US" sz="3600" b="1" dirty="0" smtClean="0"/>
              <a:t>công</a:t>
            </a:r>
            <a:r>
              <a:rPr lang="en-US" sz="3600" b="1" dirty="0" smtClean="0"/>
              <a:t> </a:t>
            </a:r>
            <a:r>
              <a:rPr lang="en-US" sz="3600" b="1" dirty="0" smtClean="0"/>
              <a:t>việc</a:t>
            </a:r>
            <a:r>
              <a:rPr lang="en-US" sz="3600" b="1" dirty="0" smtClean="0"/>
              <a:t>/ </a:t>
            </a:r>
            <a:r>
              <a:rPr lang="en-US" sz="3600" b="1" dirty="0" smtClean="0"/>
              <a:t>nghề</a:t>
            </a:r>
            <a:r>
              <a:rPr lang="en-US" sz="3600" b="1" dirty="0" smtClean="0"/>
              <a:t> </a:t>
            </a:r>
            <a:r>
              <a:rPr lang="en-US" sz="3600" b="1" dirty="0" smtClean="0"/>
              <a:t>nghiệp</a:t>
            </a:r>
            <a:r>
              <a:rPr lang="en-US" sz="3600" b="1" dirty="0" smtClean="0"/>
              <a:t>.</a:t>
            </a:r>
            <a:endParaRPr lang="en-US" sz="3600" dirty="0" smtClean="0"/>
          </a:p>
          <a:p>
            <a:pPr>
              <a:buFontTx/>
              <a:buChar char="-"/>
            </a:pPr>
            <a:r>
              <a:rPr lang="en-US" sz="3600" b="1" dirty="0" smtClean="0"/>
              <a:t>Thảo</a:t>
            </a:r>
            <a:r>
              <a:rPr lang="en-US" sz="3600" b="1" dirty="0" smtClean="0"/>
              <a:t> </a:t>
            </a:r>
            <a:r>
              <a:rPr lang="en-US" sz="3600" b="1" dirty="0" smtClean="0"/>
              <a:t>luận</a:t>
            </a:r>
            <a:r>
              <a:rPr lang="en-US" sz="3600" b="1" dirty="0" smtClean="0"/>
              <a:t>/ </a:t>
            </a:r>
            <a:r>
              <a:rPr lang="en-US" sz="3600" b="1" dirty="0" smtClean="0"/>
              <a:t>nói</a:t>
            </a:r>
            <a:r>
              <a:rPr lang="en-US" sz="3600" b="1" dirty="0" smtClean="0"/>
              <a:t> </a:t>
            </a:r>
            <a:r>
              <a:rPr lang="en-US" sz="3600" b="1" dirty="0" smtClean="0"/>
              <a:t>thêm</a:t>
            </a:r>
            <a:r>
              <a:rPr lang="en-US" sz="3600" b="1" dirty="0" smtClean="0"/>
              <a:t> </a:t>
            </a:r>
            <a:r>
              <a:rPr lang="en-US" sz="3600" b="1" dirty="0" smtClean="0"/>
              <a:t>về</a:t>
            </a:r>
            <a:r>
              <a:rPr lang="en-US" sz="3600" b="1" dirty="0" smtClean="0"/>
              <a:t> </a:t>
            </a:r>
            <a:r>
              <a:rPr lang="en-US" sz="3600" b="1" dirty="0" smtClean="0"/>
              <a:t>nghề</a:t>
            </a:r>
            <a:r>
              <a:rPr lang="en-US" sz="3600" b="1" dirty="0" smtClean="0"/>
              <a:t> </a:t>
            </a:r>
            <a:r>
              <a:rPr lang="en-US" sz="3600" b="1" dirty="0" smtClean="0"/>
              <a:t>nghiệp</a:t>
            </a:r>
            <a:r>
              <a:rPr lang="en-US" sz="3600" b="1" dirty="0" smtClean="0"/>
              <a:t>/ </a:t>
            </a:r>
            <a:r>
              <a:rPr lang="en-US" sz="3600" b="1" dirty="0" smtClean="0"/>
              <a:t>công</a:t>
            </a:r>
            <a:r>
              <a:rPr lang="en-US" sz="3600" b="1" dirty="0" smtClean="0"/>
              <a:t> </a:t>
            </a:r>
            <a:r>
              <a:rPr lang="en-US" sz="3600" b="1" dirty="0" smtClean="0"/>
              <a:t>việc</a:t>
            </a:r>
            <a:r>
              <a:rPr lang="en-US" sz="36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486400"/>
          </a:xfrm>
        </p:spPr>
        <p:txBody>
          <a:bodyPr>
            <a:normAutofit lnSpcReduction="10000"/>
          </a:bodyPr>
          <a:lstStyle/>
          <a:p>
            <a:pPr marL="514350" lvl="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3.  </a:t>
            </a:r>
            <a:r>
              <a:rPr lang="en-US" sz="5400" b="1" dirty="0" smtClean="0">
                <a:solidFill>
                  <a:srgbClr val="0000CC"/>
                </a:solidFill>
              </a:rPr>
              <a:t>He </a:t>
            </a:r>
            <a:r>
              <a:rPr lang="en-US" sz="5400" b="1" dirty="0">
                <a:solidFill>
                  <a:srgbClr val="0000CC"/>
                </a:solidFill>
              </a:rPr>
              <a:t>teaches students in a school.</a:t>
            </a:r>
            <a:endParaRPr lang="en-US" sz="5400" b="1" dirty="0" smtClean="0">
              <a:solidFill>
                <a:srgbClr val="0000CC"/>
              </a:solidFill>
            </a:endParaRPr>
          </a:p>
          <a:p>
            <a:pPr marL="514350" lvl="0" indent="-514350">
              <a:buNone/>
            </a:pPr>
            <a:endParaRPr lang="en-US" sz="5400" dirty="0"/>
          </a:p>
          <a:p>
            <a:pPr marL="514350" lvl="0" indent="-514350">
              <a:buNone/>
            </a:pPr>
            <a:r>
              <a:rPr lang="en-US" sz="5400" dirty="0" smtClean="0"/>
              <a:t>     </a:t>
            </a:r>
            <a:r>
              <a:rPr lang="en-US" sz="5400" dirty="0" smtClean="0"/>
              <a:t>Who is he? </a:t>
            </a:r>
          </a:p>
          <a:p>
            <a:pPr marL="514350" lvl="0" indent="-514350">
              <a:buNone/>
            </a:pPr>
            <a:r>
              <a:rPr lang="en-US" sz="5400" dirty="0" smtClean="0"/>
              <a:t> </a:t>
            </a:r>
            <a:r>
              <a:rPr lang="en-US" sz="5400" dirty="0" smtClean="0"/>
              <a:t>    </a:t>
            </a:r>
            <a:r>
              <a:rPr lang="en-US" sz="5400" dirty="0" smtClean="0"/>
              <a:t>What does he do?    </a:t>
            </a:r>
            <a:endParaRPr lang="en-US" sz="5400" dirty="0"/>
          </a:p>
          <a:p>
            <a:pPr marL="514350" indent="-514350">
              <a:buNone/>
            </a:pPr>
            <a:r>
              <a:rPr lang="en-US" sz="5200" dirty="0" smtClean="0"/>
              <a:t>    (What’s his occupation?) </a:t>
            </a:r>
            <a:endParaRPr lang="en-US" sz="5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715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33. </a:t>
            </a:r>
            <a:r>
              <a:rPr lang="en-US" sz="5400" b="1" dirty="0" smtClean="0">
                <a:solidFill>
                  <a:srgbClr val="0000CC"/>
                </a:solidFill>
              </a:rPr>
              <a:t>He sells cars in a showroom.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448800" cy="6553200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US" sz="5600" b="1" dirty="0" smtClean="0">
                <a:solidFill>
                  <a:srgbClr val="0000CC"/>
                </a:solidFill>
              </a:rPr>
              <a:t>33. He sells cars in a </a:t>
            </a:r>
            <a:r>
              <a:rPr lang="en-US" sz="5600" b="1" dirty="0" smtClean="0">
                <a:solidFill>
                  <a:srgbClr val="0000CC"/>
                </a:solidFill>
              </a:rPr>
              <a:t>showroom.</a:t>
            </a:r>
            <a:endParaRPr lang="en-US" sz="56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1300" dirty="0" smtClean="0"/>
          </a:p>
          <a:p>
            <a:pPr marL="514350" indent="-514350">
              <a:buNone/>
            </a:pPr>
            <a:endParaRPr lang="en-US" sz="1300" dirty="0" smtClean="0"/>
          </a:p>
          <a:p>
            <a:pPr marL="514350" indent="-514350">
              <a:buNone/>
            </a:pPr>
            <a:endParaRPr lang="en-US" sz="1300" dirty="0" smtClean="0"/>
          </a:p>
          <a:p>
            <a:pPr marL="514350" indent="-514350">
              <a:buNone/>
            </a:pPr>
            <a:endParaRPr lang="en-US" sz="1100" dirty="0" smtClean="0"/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800" dirty="0" smtClean="0"/>
              <a:t>Who is he? What does he do? </a:t>
            </a:r>
            <a:endParaRPr lang="en-US" sz="5800" dirty="0" smtClean="0"/>
          </a:p>
          <a:p>
            <a:pPr marL="514350" indent="-514350">
              <a:buNone/>
            </a:pPr>
            <a:r>
              <a:rPr lang="en-US" sz="5800" dirty="0"/>
              <a:t> </a:t>
            </a:r>
            <a:r>
              <a:rPr lang="en-US" sz="5800" dirty="0" smtClean="0"/>
              <a:t>  (What’s his </a:t>
            </a:r>
            <a:r>
              <a:rPr lang="en-US" sz="5800" dirty="0"/>
              <a:t>job?)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371600"/>
            <a:ext cx="5943600" cy="303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915400" cy="6858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33. He sells cars in a showroom.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</a:t>
            </a:r>
            <a:r>
              <a:rPr lang="en-US" sz="5200" dirty="0" smtClean="0"/>
              <a:t>  </a:t>
            </a:r>
            <a:r>
              <a:rPr lang="en-US" sz="5200" dirty="0" smtClean="0"/>
              <a:t> </a:t>
            </a:r>
            <a:r>
              <a:rPr lang="en-US" sz="5200" b="1" dirty="0" smtClean="0"/>
              <a:t>He is </a:t>
            </a:r>
            <a:r>
              <a:rPr lang="en-US" sz="5200" b="1" dirty="0" smtClean="0">
                <a:solidFill>
                  <a:srgbClr val="FF0000"/>
                </a:solidFill>
              </a:rPr>
              <a:t>a car salesman</a:t>
            </a:r>
            <a:r>
              <a:rPr lang="en-US" sz="5200" b="1" dirty="0" smtClean="0"/>
              <a:t>.</a:t>
            </a:r>
            <a:endParaRPr lang="en-US" sz="5200" b="1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371600"/>
            <a:ext cx="5943600" cy="303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5943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34. </a:t>
            </a:r>
            <a:r>
              <a:rPr lang="en-US" sz="5400" b="1" dirty="0" smtClean="0">
                <a:solidFill>
                  <a:srgbClr val="0000CC"/>
                </a:solidFill>
              </a:rPr>
              <a:t>He dances the ballet.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his </a:t>
            </a:r>
            <a:r>
              <a:rPr lang="en-US" sz="5200" dirty="0"/>
              <a:t>job?)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28" y="242248"/>
            <a:ext cx="8686800" cy="6629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34. </a:t>
            </a:r>
            <a:r>
              <a:rPr lang="en-US" sz="5400" b="1" dirty="0" smtClean="0">
                <a:solidFill>
                  <a:srgbClr val="0000CC"/>
                </a:solidFill>
              </a:rPr>
              <a:t>He dances the ballet.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he?</a:t>
            </a:r>
          </a:p>
          <a:p>
            <a:pPr marL="514350" indent="-514350">
              <a:buNone/>
            </a:pP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</a:t>
            </a:r>
            <a:r>
              <a:rPr lang="en-US" sz="5200" dirty="0" smtClean="0"/>
              <a:t>What’s 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0590" y="1524000"/>
            <a:ext cx="409341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915400" cy="6400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34. </a:t>
            </a:r>
            <a:r>
              <a:rPr lang="en-US" sz="5400" b="1" dirty="0" smtClean="0">
                <a:solidFill>
                  <a:srgbClr val="0000CC"/>
                </a:solidFill>
              </a:rPr>
              <a:t>He dances the ballet.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</a:t>
            </a:r>
            <a:endParaRPr lang="en-US" sz="52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b="1" dirty="0" smtClean="0"/>
              <a:t>He is </a:t>
            </a:r>
            <a:r>
              <a:rPr lang="en-US" sz="5200" b="1" dirty="0" smtClean="0">
                <a:solidFill>
                  <a:srgbClr val="FF0000"/>
                </a:solidFill>
              </a:rPr>
              <a:t>a ballet dancer</a:t>
            </a:r>
            <a:r>
              <a:rPr lang="en-US" sz="5200" b="1" dirty="0" smtClean="0"/>
              <a:t>.</a:t>
            </a:r>
            <a:endParaRPr lang="en-US" sz="5200" b="1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1488" y="1012494"/>
            <a:ext cx="45053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019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35. </a:t>
            </a:r>
            <a:r>
              <a:rPr lang="en-US" sz="5400" b="1" dirty="0" smtClean="0">
                <a:solidFill>
                  <a:srgbClr val="0000CC"/>
                </a:solidFill>
              </a:rPr>
              <a:t>He performs or does tricks in a show.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  </a:t>
            </a:r>
            <a:r>
              <a:rPr lang="en-US" sz="5200" dirty="0" smtClean="0"/>
              <a:t>What does he do? </a:t>
            </a:r>
            <a:endParaRPr lang="en-US" sz="52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15400" cy="6629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35. </a:t>
            </a:r>
            <a:r>
              <a:rPr lang="en-US" sz="5400" b="1" dirty="0" smtClean="0">
                <a:solidFill>
                  <a:srgbClr val="0000CC"/>
                </a:solidFill>
              </a:rPr>
              <a:t>He performs or does tricks in a show.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What does he do? </a:t>
            </a:r>
            <a:endParaRPr lang="en-US" sz="52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295400"/>
            <a:ext cx="404201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15400" cy="6858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35. </a:t>
            </a:r>
            <a:r>
              <a:rPr lang="en-US" sz="5400" b="1" dirty="0" smtClean="0">
                <a:solidFill>
                  <a:srgbClr val="0000CC"/>
                </a:solidFill>
              </a:rPr>
              <a:t>He performs or does tricks in a show.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b="1" dirty="0" smtClean="0"/>
              <a:t>He is </a:t>
            </a:r>
            <a:r>
              <a:rPr lang="en-US" sz="5200" b="1" dirty="0" smtClean="0">
                <a:solidFill>
                  <a:srgbClr val="FF0000"/>
                </a:solidFill>
              </a:rPr>
              <a:t>a magician</a:t>
            </a:r>
            <a:r>
              <a:rPr lang="en-US" sz="5200" b="1" dirty="0" smtClean="0"/>
              <a:t>.</a:t>
            </a:r>
            <a:endParaRPr lang="en-US" sz="5200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838200"/>
            <a:ext cx="4114800" cy="515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458200" cy="5715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36. Sh</a:t>
            </a:r>
            <a:r>
              <a:rPr lang="en-US" sz="5400" b="1" dirty="0" smtClean="0">
                <a:solidFill>
                  <a:srgbClr val="0000CC"/>
                </a:solidFill>
              </a:rPr>
              <a:t>e flies around on her broomstick.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What does she do? </a:t>
            </a:r>
            <a:endParaRPr lang="en-US" sz="52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8" y="457200"/>
            <a:ext cx="8458200" cy="6019800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3.  </a:t>
            </a:r>
            <a:r>
              <a:rPr lang="en-US" sz="5400" b="1" dirty="0" smtClean="0">
                <a:solidFill>
                  <a:srgbClr val="0000CC"/>
                </a:solidFill>
              </a:rPr>
              <a:t>He </a:t>
            </a:r>
            <a:r>
              <a:rPr lang="en-US" sz="5400" b="1" dirty="0">
                <a:solidFill>
                  <a:srgbClr val="0000CC"/>
                </a:solidFill>
              </a:rPr>
              <a:t>teaches students in a school.</a:t>
            </a:r>
            <a:endParaRPr lang="en-US" sz="5400" b="1" dirty="0" smtClean="0">
              <a:solidFill>
                <a:srgbClr val="0000CC"/>
              </a:solidFill>
            </a:endParaRPr>
          </a:p>
          <a:p>
            <a:pPr marL="514350" lvl="0" indent="-514350">
              <a:buNone/>
            </a:pPr>
            <a:endParaRPr lang="en-US" sz="5400" dirty="0"/>
          </a:p>
          <a:p>
            <a:pPr marL="514350" lvl="0" indent="-514350">
              <a:buNone/>
            </a:pPr>
            <a:r>
              <a:rPr lang="en-US" sz="5400" dirty="0" smtClean="0"/>
              <a:t>     </a:t>
            </a:r>
            <a:endParaRPr lang="en-US" sz="5400" dirty="0" smtClean="0"/>
          </a:p>
          <a:p>
            <a:pPr marL="514350" lvl="0" indent="-514350">
              <a:buNone/>
            </a:pPr>
            <a:r>
              <a:rPr lang="en-US" sz="5400" dirty="0" smtClean="0"/>
              <a:t>   Who is he? </a:t>
            </a:r>
          </a:p>
          <a:p>
            <a:pPr marL="514350" lvl="0" indent="-514350">
              <a:buNone/>
            </a:pPr>
            <a:r>
              <a:rPr lang="en-US" sz="5400" dirty="0" smtClean="0"/>
              <a:t> </a:t>
            </a:r>
            <a:r>
              <a:rPr lang="en-US" sz="5400" dirty="0" smtClean="0"/>
              <a:t>  </a:t>
            </a:r>
            <a:r>
              <a:rPr lang="en-US" sz="5400" dirty="0" smtClean="0"/>
              <a:t>What does he do?    </a:t>
            </a:r>
            <a:endParaRPr lang="en-US" sz="5400" dirty="0"/>
          </a:p>
          <a:p>
            <a:pPr marL="514350" indent="-514350">
              <a:buNone/>
            </a:pPr>
            <a:r>
              <a:rPr lang="en-US" sz="5200" dirty="0" smtClean="0"/>
              <a:t>  </a:t>
            </a:r>
            <a:r>
              <a:rPr lang="en-US" sz="5200" dirty="0" smtClean="0"/>
              <a:t> </a:t>
            </a:r>
            <a:r>
              <a:rPr lang="en-US" sz="5200" dirty="0" smtClean="0"/>
              <a:t>(What’s his occupation?) </a:t>
            </a:r>
            <a:endParaRPr lang="en-US" sz="5200" dirty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95400"/>
            <a:ext cx="4019714" cy="274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36. Sh</a:t>
            </a:r>
            <a:r>
              <a:rPr lang="en-US" sz="5400" b="1" dirty="0" smtClean="0">
                <a:solidFill>
                  <a:srgbClr val="0000CC"/>
                </a:solidFill>
              </a:rPr>
              <a:t>e flies around on her broomstick.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3000" dirty="0" smtClean="0"/>
          </a:p>
          <a:p>
            <a:pPr marL="514350" indent="-514350">
              <a:buNone/>
            </a:pPr>
            <a:endParaRPr lang="en-US" sz="30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she?</a:t>
            </a:r>
          </a:p>
          <a:p>
            <a:pPr marL="514350" indent="-514350">
              <a:buNone/>
            </a:pPr>
            <a:r>
              <a:rPr lang="en-US" sz="5200" dirty="0" smtClean="0"/>
              <a:t>What does she do? </a:t>
            </a:r>
            <a:endParaRPr lang="en-US" sz="52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0560" y="1752600"/>
            <a:ext cx="5137240" cy="385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10600" cy="6553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36. Sh</a:t>
            </a:r>
            <a:r>
              <a:rPr lang="en-US" sz="5400" b="1" dirty="0" smtClean="0">
                <a:solidFill>
                  <a:srgbClr val="0000CC"/>
                </a:solidFill>
              </a:rPr>
              <a:t>e flies around on her broomstick.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endParaRPr lang="en-US" sz="5200" dirty="0" smtClean="0"/>
          </a:p>
          <a:p>
            <a:pPr marL="514350" indent="-514350">
              <a:buNone/>
            </a:pPr>
            <a:endParaRPr lang="en-US" sz="5200" b="1" dirty="0" smtClean="0"/>
          </a:p>
          <a:p>
            <a:pPr marL="514350" indent="-514350">
              <a:buNone/>
            </a:pPr>
            <a:endParaRPr lang="en-US" sz="5200" b="1" dirty="0" smtClean="0"/>
          </a:p>
          <a:p>
            <a:pPr marL="514350" indent="-514350">
              <a:buNone/>
            </a:pPr>
            <a:r>
              <a:rPr lang="en-US" sz="5400" b="1" dirty="0" smtClean="0"/>
              <a:t>She is </a:t>
            </a:r>
            <a:r>
              <a:rPr lang="en-US" sz="5400" b="1" dirty="0" smtClean="0">
                <a:solidFill>
                  <a:srgbClr val="FF0000"/>
                </a:solidFill>
              </a:rPr>
              <a:t>a witch</a:t>
            </a:r>
            <a:r>
              <a:rPr lang="en-US" sz="5400" b="1" dirty="0" smtClean="0"/>
              <a:t>.</a:t>
            </a:r>
            <a:endParaRPr lang="en-US" sz="5200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82880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486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37. </a:t>
            </a:r>
            <a:r>
              <a:rPr lang="en-US" sz="5400" b="1" dirty="0" smtClean="0">
                <a:solidFill>
                  <a:srgbClr val="0000CC"/>
                </a:solidFill>
              </a:rPr>
              <a:t>He takes photographs.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190500"/>
            <a:ext cx="8915400" cy="6553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37. </a:t>
            </a:r>
            <a:r>
              <a:rPr lang="en-US" sz="5400" b="1" dirty="0" smtClean="0">
                <a:solidFill>
                  <a:srgbClr val="0000CC"/>
                </a:solidFill>
              </a:rPr>
              <a:t>He takes photographs.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</a:t>
            </a:r>
            <a:r>
              <a:rPr lang="en-US" sz="5200" dirty="0" smtClean="0"/>
              <a:t>What’s 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4009" y="1676400"/>
            <a:ext cx="349279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686800" cy="6553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37. </a:t>
            </a:r>
            <a:r>
              <a:rPr lang="en-US" sz="5400" b="1" dirty="0" smtClean="0">
                <a:solidFill>
                  <a:srgbClr val="0000CC"/>
                </a:solidFill>
              </a:rPr>
              <a:t>He takes photographs.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400" dirty="0"/>
              <a:t> </a:t>
            </a:r>
            <a:r>
              <a:rPr lang="en-US" sz="5400" dirty="0" smtClean="0"/>
              <a:t> </a:t>
            </a:r>
            <a:endParaRPr lang="en-US" sz="5400" dirty="0" smtClean="0"/>
          </a:p>
          <a:p>
            <a:pPr marL="514350" indent="-514350">
              <a:buNone/>
            </a:pPr>
            <a:endParaRPr lang="en-US" sz="900" dirty="0" smtClean="0"/>
          </a:p>
          <a:p>
            <a:pPr marL="514350" indent="-514350">
              <a:buNone/>
            </a:pPr>
            <a:endParaRPr lang="en-US" sz="5400" dirty="0" smtClean="0"/>
          </a:p>
          <a:p>
            <a:pPr marL="514350" indent="-514350">
              <a:buNone/>
            </a:pPr>
            <a:endParaRPr lang="en-US" sz="1800" dirty="0" smtClean="0"/>
          </a:p>
          <a:p>
            <a:pPr marL="514350" indent="-514350">
              <a:buNone/>
            </a:pPr>
            <a:r>
              <a:rPr lang="en-US" sz="5400" dirty="0" smtClean="0"/>
              <a:t> </a:t>
            </a:r>
            <a:r>
              <a:rPr lang="en-US" sz="5400" b="1" dirty="0" smtClean="0"/>
              <a:t>He is </a:t>
            </a:r>
            <a:r>
              <a:rPr lang="en-US" sz="5400" b="1" dirty="0" smtClean="0">
                <a:solidFill>
                  <a:srgbClr val="FF0000"/>
                </a:solidFill>
              </a:rPr>
              <a:t>a photographer</a:t>
            </a:r>
            <a:r>
              <a:rPr lang="en-US" sz="5400" b="1" dirty="0" smtClean="0"/>
              <a:t>.</a:t>
            </a:r>
            <a:endParaRPr lang="en-US" sz="5400" b="1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209" y="914400"/>
            <a:ext cx="349279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562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38. </a:t>
            </a:r>
            <a:r>
              <a:rPr lang="en-US" sz="5400" b="1" dirty="0" smtClean="0">
                <a:solidFill>
                  <a:srgbClr val="0000CC"/>
                </a:solidFill>
              </a:rPr>
              <a:t>He catches thieves.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38. </a:t>
            </a:r>
            <a:r>
              <a:rPr lang="en-US" sz="5400" b="1" dirty="0" smtClean="0">
                <a:solidFill>
                  <a:srgbClr val="0000CC"/>
                </a:solidFill>
              </a:rPr>
              <a:t>He catches thieves.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What’s </a:t>
            </a:r>
            <a:r>
              <a:rPr lang="en-US" sz="5200" dirty="0" smtClean="0"/>
              <a:t>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4138" y="914400"/>
            <a:ext cx="2405062" cy="586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15400" cy="64008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38. </a:t>
            </a:r>
            <a:r>
              <a:rPr lang="en-US" sz="5400" b="1" dirty="0" smtClean="0">
                <a:solidFill>
                  <a:srgbClr val="0000CC"/>
                </a:solidFill>
              </a:rPr>
              <a:t>He catches thieves.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</a:t>
            </a: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400" b="1" dirty="0" smtClean="0"/>
          </a:p>
          <a:p>
            <a:pPr marL="514350" indent="-514350">
              <a:buNone/>
            </a:pPr>
            <a:r>
              <a:rPr lang="en-US" sz="5400" b="1" dirty="0" smtClean="0"/>
              <a:t>He is </a:t>
            </a:r>
            <a:r>
              <a:rPr lang="en-US" sz="5400" b="1" dirty="0" smtClean="0">
                <a:solidFill>
                  <a:srgbClr val="FF0000"/>
                </a:solidFill>
              </a:rPr>
              <a:t>a policeman</a:t>
            </a:r>
            <a:r>
              <a:rPr lang="en-US" sz="5400" b="1" dirty="0" smtClean="0"/>
              <a:t>.</a:t>
            </a:r>
            <a:endParaRPr lang="en-US" sz="5400" b="1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4138" y="914400"/>
            <a:ext cx="2405062" cy="586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15400" cy="5791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39. </a:t>
            </a:r>
            <a:r>
              <a:rPr lang="en-US" sz="5400" b="1" dirty="0" smtClean="0">
                <a:solidFill>
                  <a:srgbClr val="0000CC"/>
                </a:solidFill>
              </a:rPr>
              <a:t>He makes bread.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629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39. </a:t>
            </a:r>
            <a:r>
              <a:rPr lang="en-US" sz="5400" b="1" dirty="0" smtClean="0">
                <a:solidFill>
                  <a:srgbClr val="0000CC"/>
                </a:solidFill>
              </a:rPr>
              <a:t>He makes bread.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</a:t>
            </a:r>
            <a:r>
              <a:rPr lang="en-US" sz="5200" dirty="0" smtClean="0"/>
              <a:t>What’s 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632" y="1143000"/>
            <a:ext cx="4114800" cy="538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019800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3.  </a:t>
            </a:r>
            <a:r>
              <a:rPr lang="en-US" sz="5400" b="1" dirty="0" smtClean="0">
                <a:solidFill>
                  <a:srgbClr val="0000CC"/>
                </a:solidFill>
              </a:rPr>
              <a:t>He </a:t>
            </a:r>
            <a:r>
              <a:rPr lang="en-US" sz="5400" b="1" dirty="0">
                <a:solidFill>
                  <a:srgbClr val="0000CC"/>
                </a:solidFill>
              </a:rPr>
              <a:t>teaches students in a school.</a:t>
            </a:r>
            <a:endParaRPr lang="en-US" sz="5400" b="1" dirty="0" smtClean="0">
              <a:solidFill>
                <a:srgbClr val="0000CC"/>
              </a:solidFill>
            </a:endParaRPr>
          </a:p>
          <a:p>
            <a:pPr marL="514350" lvl="0" indent="-514350">
              <a:buNone/>
            </a:pPr>
            <a:endParaRPr lang="en-US" sz="5400" dirty="0"/>
          </a:p>
          <a:p>
            <a:pPr marL="514350" lvl="0" indent="-514350">
              <a:buNone/>
            </a:pPr>
            <a:r>
              <a:rPr lang="en-US" sz="5400" dirty="0" smtClean="0"/>
              <a:t>    </a:t>
            </a:r>
            <a:endParaRPr lang="en-US" sz="5400" dirty="0" smtClean="0"/>
          </a:p>
          <a:p>
            <a:pPr marL="514350" lvl="0" indent="-514350">
              <a:buNone/>
            </a:pPr>
            <a:endParaRPr lang="en-US" sz="5400" dirty="0" smtClean="0"/>
          </a:p>
          <a:p>
            <a:pPr marL="514350" lvl="0" indent="-514350">
              <a:buNone/>
            </a:pPr>
            <a:r>
              <a:rPr lang="en-US" sz="5400" dirty="0" smtClean="0"/>
              <a:t> </a:t>
            </a:r>
            <a:r>
              <a:rPr lang="en-US" sz="5400" b="1" dirty="0" smtClean="0"/>
              <a:t>He is </a:t>
            </a:r>
            <a:r>
              <a:rPr lang="en-US" sz="5400" b="1" dirty="0" smtClean="0">
                <a:solidFill>
                  <a:srgbClr val="FF0000"/>
                </a:solidFill>
              </a:rPr>
              <a:t>a teacher</a:t>
            </a:r>
            <a:r>
              <a:rPr lang="en-US" sz="5400" b="1" dirty="0" smtClean="0"/>
              <a:t>.</a:t>
            </a:r>
            <a:endParaRPr lang="en-US" sz="5200" b="1" dirty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558" y="1828800"/>
            <a:ext cx="48051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0"/>
            <a:ext cx="8915400" cy="68580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39. </a:t>
            </a:r>
            <a:r>
              <a:rPr lang="en-US" sz="5400" b="1" dirty="0" smtClean="0">
                <a:solidFill>
                  <a:srgbClr val="0000CC"/>
                </a:solidFill>
              </a:rPr>
              <a:t>He makes bread.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endParaRPr lang="en-US" sz="5400" dirty="0" smtClean="0"/>
          </a:p>
          <a:p>
            <a:pPr marL="514350" indent="-514350">
              <a:buNone/>
            </a:pPr>
            <a:r>
              <a:rPr lang="en-US" sz="6000" b="1" dirty="0" smtClean="0"/>
              <a:t>   </a:t>
            </a:r>
          </a:p>
          <a:p>
            <a:pPr marL="514350" indent="-514350">
              <a:buNone/>
            </a:pPr>
            <a:endParaRPr lang="en-US" sz="6000" b="1" dirty="0" smtClean="0"/>
          </a:p>
          <a:p>
            <a:pPr marL="514350" indent="-514350">
              <a:buNone/>
            </a:pPr>
            <a:endParaRPr lang="en-US" sz="6000" b="1" dirty="0" smtClean="0"/>
          </a:p>
          <a:p>
            <a:pPr marL="514350" indent="-514350">
              <a:buNone/>
            </a:pPr>
            <a:r>
              <a:rPr lang="en-US" sz="6000" b="1" dirty="0" smtClean="0"/>
              <a:t>He is </a:t>
            </a:r>
            <a:r>
              <a:rPr lang="en-US" sz="6000" b="1" dirty="0" smtClean="0">
                <a:solidFill>
                  <a:srgbClr val="FF0000"/>
                </a:solidFill>
              </a:rPr>
              <a:t>a baker</a:t>
            </a:r>
            <a:r>
              <a:rPr lang="en-US" sz="6000" b="1" dirty="0" smtClean="0"/>
              <a:t>.</a:t>
            </a:r>
            <a:endParaRPr lang="en-US" sz="6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143000"/>
            <a:ext cx="4114800" cy="538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5715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40. </a:t>
            </a:r>
            <a:r>
              <a:rPr lang="en-US" sz="5400" b="1" dirty="0" smtClean="0">
                <a:solidFill>
                  <a:srgbClr val="0000CC"/>
                </a:solidFill>
              </a:rPr>
              <a:t>He steals people’s things.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    What does he do? </a:t>
            </a:r>
            <a:endParaRPr lang="en-US" sz="5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1814"/>
            <a:ext cx="8915400" cy="6477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40. </a:t>
            </a:r>
            <a:r>
              <a:rPr lang="en-US" sz="5400" b="1" dirty="0" smtClean="0">
                <a:solidFill>
                  <a:srgbClr val="0000CC"/>
                </a:solidFill>
              </a:rPr>
              <a:t>He steals people’s things.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endParaRPr lang="en-US" sz="5200" dirty="0" smtClean="0"/>
          </a:p>
          <a:p>
            <a:pPr marL="514350" indent="-514350">
              <a:buNone/>
            </a:pPr>
            <a:endParaRPr lang="en-US" sz="900" dirty="0" smtClean="0"/>
          </a:p>
          <a:p>
            <a:pPr marL="514350" indent="-514350">
              <a:buNone/>
            </a:pPr>
            <a:endParaRPr lang="en-US" sz="900" dirty="0" smtClean="0"/>
          </a:p>
          <a:p>
            <a:pPr marL="514350" indent="-514350">
              <a:buNone/>
            </a:pPr>
            <a:endParaRPr lang="en-US" sz="900" dirty="0" smtClean="0"/>
          </a:p>
          <a:p>
            <a:pPr marL="514350" indent="-514350">
              <a:buNone/>
            </a:pPr>
            <a:endParaRPr lang="en-US" sz="5400" dirty="0" smtClean="0"/>
          </a:p>
          <a:p>
            <a:pPr marL="514350" indent="-514350">
              <a:buNone/>
            </a:pPr>
            <a:r>
              <a:rPr lang="en-US" sz="5400" dirty="0" smtClean="0"/>
              <a:t>Who is he? </a:t>
            </a:r>
          </a:p>
          <a:p>
            <a:pPr marL="514350" indent="-514350">
              <a:buNone/>
            </a:pPr>
            <a:r>
              <a:rPr lang="en-US" sz="5400" dirty="0" smtClean="0"/>
              <a:t>What does he do? </a:t>
            </a:r>
            <a:endParaRPr lang="en-US" sz="5400" dirty="0"/>
          </a:p>
          <a:p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6179" y="1227160"/>
            <a:ext cx="378911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69" y="-107731"/>
            <a:ext cx="8915400" cy="6858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40. </a:t>
            </a:r>
            <a:r>
              <a:rPr lang="en-US" sz="5400" b="1" dirty="0" smtClean="0">
                <a:solidFill>
                  <a:srgbClr val="0000CC"/>
                </a:solidFill>
              </a:rPr>
              <a:t>He steals people’s things.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endParaRPr lang="en-US" sz="5200" dirty="0" smtClean="0"/>
          </a:p>
          <a:p>
            <a:pPr marL="514350" indent="-514350">
              <a:buNone/>
            </a:pPr>
            <a:endParaRPr lang="en-US" sz="5200" b="1" dirty="0" smtClean="0"/>
          </a:p>
          <a:p>
            <a:pPr marL="514350" indent="-514350">
              <a:buNone/>
            </a:pPr>
            <a:endParaRPr lang="en-US" sz="5200" b="1" dirty="0" smtClean="0"/>
          </a:p>
          <a:p>
            <a:pPr marL="514350" indent="-514350">
              <a:buNone/>
            </a:pPr>
            <a:r>
              <a:rPr lang="en-US" sz="5400" b="1" dirty="0" smtClean="0"/>
              <a:t>He is </a:t>
            </a:r>
            <a:r>
              <a:rPr lang="en-US" sz="5400" b="1" dirty="0" smtClean="0">
                <a:solidFill>
                  <a:srgbClr val="FF0000"/>
                </a:solidFill>
              </a:rPr>
              <a:t>a thief</a:t>
            </a:r>
            <a:r>
              <a:rPr lang="en-US" sz="5400" b="1" dirty="0" smtClean="0"/>
              <a:t>.</a:t>
            </a:r>
            <a:endParaRPr lang="en-US" sz="5200" b="1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1667" y="1145272"/>
            <a:ext cx="378911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9812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>2</a:t>
            </a:r>
            <a:r>
              <a:rPr lang="en-US" b="1" dirty="0" smtClean="0">
                <a:solidFill>
                  <a:srgbClr val="0000CC"/>
                </a:solidFill>
              </a:rPr>
              <a:t>/- PRACTICE IN PAIRS:</a:t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     </a:t>
            </a:r>
            <a:r>
              <a:rPr lang="en-US" sz="3600" b="1" dirty="0" smtClean="0">
                <a:solidFill>
                  <a:srgbClr val="FF0000"/>
                </a:solidFill>
              </a:rPr>
              <a:t>DESCRIBE , ASK, and ANSWER    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   ABOUT JOBS/ OCCUPATIONS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64" y="2072725"/>
            <a:ext cx="8686800" cy="4652211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Example:  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u="sng" dirty="0" smtClean="0"/>
              <a:t>Student </a:t>
            </a:r>
            <a:r>
              <a:rPr lang="en-US" b="1" u="sng" dirty="0" smtClean="0"/>
              <a:t>A</a:t>
            </a:r>
            <a:r>
              <a:rPr lang="en-US" b="1" dirty="0" smtClean="0"/>
              <a:t>:</a:t>
            </a:r>
            <a:r>
              <a:rPr lang="en-US" dirty="0" smtClean="0"/>
              <a:t>  He </a:t>
            </a:r>
            <a:r>
              <a:rPr lang="en-US" b="1" dirty="0" smtClean="0"/>
              <a:t>play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the guitar in a music band.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Who </a:t>
            </a:r>
            <a:r>
              <a:rPr lang="en-US" u="sng" dirty="0" smtClean="0"/>
              <a:t>is</a:t>
            </a:r>
            <a:r>
              <a:rPr lang="en-US" dirty="0" smtClean="0"/>
              <a:t> he? </a:t>
            </a:r>
            <a:r>
              <a:rPr lang="en-US" u="sng" dirty="0" smtClean="0"/>
              <a:t>o</a:t>
            </a:r>
            <a:r>
              <a:rPr lang="en-US" u="sng" dirty="0" smtClean="0"/>
              <a:t>r</a:t>
            </a:r>
            <a:r>
              <a:rPr lang="en-US" dirty="0" smtClean="0"/>
              <a:t>:  What </a:t>
            </a:r>
            <a:r>
              <a:rPr lang="en-US" u="sng" dirty="0" smtClean="0"/>
              <a:t>does</a:t>
            </a:r>
            <a:r>
              <a:rPr lang="en-US" dirty="0" smtClean="0"/>
              <a:t> he </a:t>
            </a:r>
            <a:r>
              <a:rPr lang="en-US" u="sng" dirty="0" smtClean="0"/>
              <a:t>do</a:t>
            </a:r>
            <a:r>
              <a:rPr lang="en-US" dirty="0" smtClean="0"/>
              <a:t>? 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u="sng" dirty="0" smtClean="0"/>
              <a:t>Student </a:t>
            </a:r>
            <a:r>
              <a:rPr lang="en-US" b="1" u="sng" dirty="0" smtClean="0"/>
              <a:t>B</a:t>
            </a:r>
            <a:r>
              <a:rPr lang="en-US" b="1" dirty="0" smtClean="0"/>
              <a:t>:</a:t>
            </a:r>
            <a:r>
              <a:rPr lang="en-US" dirty="0" smtClean="0"/>
              <a:t>   </a:t>
            </a:r>
            <a:r>
              <a:rPr lang="en-US" dirty="0" smtClean="0"/>
              <a:t>He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 </a:t>
            </a:r>
            <a:r>
              <a:rPr lang="en-US" dirty="0" smtClean="0"/>
              <a:t>singer.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u="sng" dirty="0" smtClean="0"/>
              <a:t>Student </a:t>
            </a:r>
            <a:r>
              <a:rPr lang="en-US" b="1" u="sng" dirty="0" smtClean="0"/>
              <a:t>A</a:t>
            </a:r>
            <a:r>
              <a:rPr lang="en-US" b="1" dirty="0" smtClean="0"/>
              <a:t>:</a:t>
            </a:r>
            <a:r>
              <a:rPr lang="en-US" dirty="0" smtClean="0"/>
              <a:t>   Sorry, that’s incorrect.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u="sng" dirty="0" smtClean="0"/>
              <a:t>Student </a:t>
            </a:r>
            <a:r>
              <a:rPr lang="en-US" b="1" u="sng" dirty="0" smtClean="0"/>
              <a:t>B</a:t>
            </a:r>
            <a:r>
              <a:rPr lang="en-US" b="1" dirty="0" smtClean="0"/>
              <a:t>:</a:t>
            </a:r>
            <a:r>
              <a:rPr lang="en-US" dirty="0" smtClean="0"/>
              <a:t>   He is a guitarist.</a:t>
            </a:r>
          </a:p>
          <a:p>
            <a:pPr>
              <a:buNone/>
            </a:pPr>
            <a:r>
              <a:rPr lang="en-US" u="sng" dirty="0" smtClean="0"/>
              <a:t>Student </a:t>
            </a:r>
            <a:r>
              <a:rPr lang="en-US" b="1" u="sng" dirty="0" smtClean="0"/>
              <a:t>A</a:t>
            </a:r>
            <a:r>
              <a:rPr lang="en-US" b="1" dirty="0" smtClean="0"/>
              <a:t>:</a:t>
            </a:r>
            <a:r>
              <a:rPr lang="en-US" dirty="0" smtClean="0"/>
              <a:t>    Ok, </a:t>
            </a:r>
            <a:r>
              <a:rPr lang="en-US" dirty="0" smtClean="0"/>
              <a:t>that’s </a:t>
            </a:r>
            <a:r>
              <a:rPr lang="en-US" dirty="0" smtClean="0"/>
              <a:t>right.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45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0000CC"/>
                </a:solidFill>
              </a:rPr>
              <a:t>3</a:t>
            </a:r>
            <a:r>
              <a:rPr lang="en-US" sz="4800" b="1" dirty="0" smtClean="0">
                <a:solidFill>
                  <a:srgbClr val="0000CC"/>
                </a:solidFill>
              </a:rPr>
              <a:t>/-  PRACTICE IN PAIRS</a:t>
            </a:r>
            <a:endParaRPr lang="en-US" sz="48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(</a:t>
            </a:r>
            <a:r>
              <a:rPr lang="en-US" b="1" dirty="0" smtClean="0">
                <a:solidFill>
                  <a:srgbClr val="FF3399"/>
                </a:solidFill>
              </a:rPr>
              <a:t>Male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b="1" u="sng" dirty="0" smtClean="0"/>
              <a:t>Student A</a:t>
            </a:r>
            <a:r>
              <a:rPr lang="en-US" dirty="0" smtClean="0"/>
              <a:t>:  </a:t>
            </a:r>
            <a:r>
              <a:rPr lang="en-US" b="1" dirty="0" smtClean="0"/>
              <a:t>He</a:t>
            </a:r>
            <a:r>
              <a:rPr lang="en-US" dirty="0" smtClean="0"/>
              <a:t> is </a:t>
            </a:r>
            <a:r>
              <a:rPr lang="en-US" b="1" u="sng" dirty="0" smtClean="0">
                <a:solidFill>
                  <a:srgbClr val="0000CC"/>
                </a:solidFill>
              </a:rPr>
              <a:t>a photographer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 What does </a:t>
            </a:r>
            <a:r>
              <a:rPr lang="en-US" b="1" dirty="0" smtClean="0"/>
              <a:t>he</a:t>
            </a:r>
            <a:r>
              <a:rPr lang="en-US" dirty="0" smtClean="0"/>
              <a:t> do?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b="1" u="sng" dirty="0" smtClean="0"/>
              <a:t>Student </a:t>
            </a:r>
            <a:r>
              <a:rPr lang="en-US" b="1" u="sng" dirty="0" smtClean="0"/>
              <a:t>B</a:t>
            </a:r>
            <a:r>
              <a:rPr lang="en-US" dirty="0" smtClean="0"/>
              <a:t>:  </a:t>
            </a:r>
            <a:r>
              <a:rPr lang="en-US" b="1" dirty="0" smtClean="0"/>
              <a:t>He </a:t>
            </a:r>
            <a:r>
              <a:rPr lang="en-US" b="1" u="sng" dirty="0" smtClean="0">
                <a:solidFill>
                  <a:srgbClr val="0000CC"/>
                </a:solidFill>
              </a:rPr>
              <a:t>take</a:t>
            </a:r>
            <a:r>
              <a:rPr lang="en-US" b="1" u="sng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/>
              <a:t> </a:t>
            </a:r>
            <a:r>
              <a:rPr lang="en-US" dirty="0" smtClean="0"/>
              <a:t>photographs.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dirty="0" smtClean="0"/>
              <a:t>                                   (</a:t>
            </a:r>
            <a:r>
              <a:rPr lang="en-US" b="1" dirty="0" smtClean="0">
                <a:solidFill>
                  <a:srgbClr val="FF3399"/>
                </a:solidFill>
              </a:rPr>
              <a:t>Female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b="1" dirty="0" smtClean="0"/>
              <a:t>              </a:t>
            </a:r>
            <a:r>
              <a:rPr lang="en-US" b="1" u="sng" dirty="0" smtClean="0"/>
              <a:t>Student </a:t>
            </a:r>
            <a:r>
              <a:rPr lang="en-US" b="1" u="sng" dirty="0" smtClean="0"/>
              <a:t>A</a:t>
            </a:r>
            <a:r>
              <a:rPr lang="en-US" dirty="0" smtClean="0"/>
              <a:t>:  </a:t>
            </a:r>
            <a:r>
              <a:rPr lang="en-US" b="1" dirty="0" smtClean="0"/>
              <a:t>She</a:t>
            </a:r>
            <a:r>
              <a:rPr lang="en-US" dirty="0" smtClean="0"/>
              <a:t> </a:t>
            </a:r>
            <a:r>
              <a:rPr lang="en-US" dirty="0" smtClean="0"/>
              <a:t>is </a:t>
            </a:r>
            <a:r>
              <a:rPr lang="en-US" b="1" u="sng" dirty="0" smtClean="0">
                <a:solidFill>
                  <a:srgbClr val="0000CC"/>
                </a:solidFill>
              </a:rPr>
              <a:t>a </a:t>
            </a:r>
            <a:r>
              <a:rPr lang="en-US" b="1" u="sng" dirty="0" smtClean="0">
                <a:solidFill>
                  <a:srgbClr val="0000CC"/>
                </a:solidFill>
              </a:rPr>
              <a:t>dentist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/>
              <a:t>                </a:t>
            </a:r>
            <a:r>
              <a:rPr lang="en-US" dirty="0" smtClean="0"/>
              <a:t>What does </a:t>
            </a:r>
            <a:r>
              <a:rPr lang="en-US" b="1" dirty="0" smtClean="0"/>
              <a:t>she</a:t>
            </a:r>
            <a:r>
              <a:rPr lang="en-US" dirty="0" smtClean="0"/>
              <a:t> </a:t>
            </a:r>
            <a:r>
              <a:rPr lang="en-US" dirty="0" smtClean="0"/>
              <a:t>do?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b="1" dirty="0" smtClean="0"/>
              <a:t>             </a:t>
            </a:r>
            <a:r>
              <a:rPr lang="en-US" b="1" u="sng" dirty="0" smtClean="0"/>
              <a:t>Student </a:t>
            </a:r>
            <a:r>
              <a:rPr lang="en-US" b="1" u="sng" dirty="0" smtClean="0"/>
              <a:t>B</a:t>
            </a:r>
            <a:r>
              <a:rPr lang="en-US" dirty="0" smtClean="0"/>
              <a:t>:  </a:t>
            </a:r>
            <a:r>
              <a:rPr lang="en-US" b="1" dirty="0" smtClean="0"/>
              <a:t>She </a:t>
            </a:r>
            <a:r>
              <a:rPr lang="en-US" b="1" u="sng" dirty="0" smtClean="0">
                <a:solidFill>
                  <a:srgbClr val="0000CC"/>
                </a:solidFill>
              </a:rPr>
              <a:t>check</a:t>
            </a:r>
            <a:r>
              <a:rPr lang="en-US" b="1" u="sng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0000CC"/>
                </a:solidFill>
              </a:rPr>
              <a:t>fix</a:t>
            </a:r>
            <a:r>
              <a:rPr lang="en-US" b="1" u="sng" dirty="0" smtClean="0">
                <a:solidFill>
                  <a:srgbClr val="FF0000"/>
                </a:solidFill>
              </a:rPr>
              <a:t>es</a:t>
            </a:r>
            <a:r>
              <a:rPr lang="en-US" b="1" dirty="0" smtClean="0"/>
              <a:t> </a:t>
            </a:r>
            <a:r>
              <a:rPr lang="en-US" dirty="0" smtClean="0"/>
              <a:t>teeth.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7634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0000CC"/>
                </a:solidFill>
              </a:rPr>
              <a:t>4/-  GROUP DISCUSSION:</a:t>
            </a:r>
            <a:endParaRPr lang="en-US" sz="48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2" y="1292556"/>
            <a:ext cx="8989328" cy="55273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400" dirty="0" smtClean="0"/>
              <a:t>a-  Which jobs are dangerous? Why?</a:t>
            </a:r>
          </a:p>
          <a:p>
            <a:pPr>
              <a:buNone/>
            </a:pPr>
            <a:r>
              <a:rPr lang="en-US" sz="3400" dirty="0" smtClean="0"/>
              <a:t>b</a:t>
            </a:r>
            <a:r>
              <a:rPr lang="en-US" sz="3400" dirty="0" smtClean="0"/>
              <a:t>-  What job are you interested in? Why?</a:t>
            </a:r>
          </a:p>
          <a:p>
            <a:pPr>
              <a:buNone/>
            </a:pPr>
            <a:r>
              <a:rPr lang="en-US" sz="3400" dirty="0" smtClean="0"/>
              <a:t>c-  </a:t>
            </a:r>
            <a:r>
              <a:rPr lang="en-US" sz="3400" dirty="0" smtClean="0"/>
              <a:t>What job </a:t>
            </a:r>
            <a:r>
              <a:rPr lang="en-US" sz="3400" dirty="0" smtClean="0"/>
              <a:t>aren’t </a:t>
            </a:r>
            <a:r>
              <a:rPr lang="en-US" sz="3400" dirty="0" smtClean="0"/>
              <a:t>you interested in? </a:t>
            </a:r>
            <a:r>
              <a:rPr lang="en-US" sz="3400" dirty="0" smtClean="0"/>
              <a:t>Why not?</a:t>
            </a:r>
          </a:p>
          <a:p>
            <a:pPr>
              <a:buNone/>
            </a:pPr>
            <a:r>
              <a:rPr lang="en-US" sz="3400" dirty="0" smtClean="0"/>
              <a:t>d-  Which </a:t>
            </a:r>
            <a:r>
              <a:rPr lang="en-US" sz="3400" dirty="0" smtClean="0"/>
              <a:t>job </a:t>
            </a:r>
            <a:r>
              <a:rPr lang="en-US" sz="3400" dirty="0" smtClean="0"/>
              <a:t>requires a lot  of training?</a:t>
            </a:r>
            <a:endParaRPr lang="en-US" sz="3400" dirty="0" smtClean="0"/>
          </a:p>
          <a:p>
            <a:pPr>
              <a:buNone/>
            </a:pPr>
            <a:r>
              <a:rPr lang="en-US" sz="3400" dirty="0" smtClean="0"/>
              <a:t>e-  </a:t>
            </a:r>
            <a:r>
              <a:rPr lang="en-US" sz="3400" dirty="0" smtClean="0"/>
              <a:t>Which job requires a lot  of </a:t>
            </a:r>
            <a:r>
              <a:rPr lang="en-US" sz="3400" dirty="0" smtClean="0"/>
              <a:t>travelling?</a:t>
            </a:r>
            <a:endParaRPr lang="en-US" sz="3400" dirty="0" smtClean="0"/>
          </a:p>
          <a:p>
            <a:pPr>
              <a:buNone/>
            </a:pPr>
            <a:r>
              <a:rPr lang="en-US" sz="3400" dirty="0" smtClean="0"/>
              <a:t>f-  </a:t>
            </a:r>
            <a:r>
              <a:rPr lang="en-US" sz="3400" dirty="0" smtClean="0"/>
              <a:t>What </a:t>
            </a:r>
            <a:r>
              <a:rPr lang="en-US" sz="3400" dirty="0" smtClean="0"/>
              <a:t>jobs are </a:t>
            </a:r>
            <a:r>
              <a:rPr lang="en-US" sz="3400" u="sng" dirty="0" smtClean="0"/>
              <a:t>well-paid</a:t>
            </a:r>
            <a:r>
              <a:rPr lang="en-US" sz="3400" dirty="0" smtClean="0"/>
              <a:t>/ </a:t>
            </a:r>
            <a:r>
              <a:rPr lang="en-US" sz="3400" u="sng" dirty="0" smtClean="0"/>
              <a:t>badly-paid</a:t>
            </a:r>
            <a:r>
              <a:rPr lang="en-US" sz="3400" dirty="0" smtClean="0"/>
              <a:t>?</a:t>
            </a:r>
          </a:p>
          <a:p>
            <a:pPr>
              <a:buNone/>
            </a:pPr>
            <a:r>
              <a:rPr lang="en-US" sz="3400" dirty="0" smtClean="0"/>
              <a:t>g-  What jobs show economic trends in Vietnam now?</a:t>
            </a:r>
          </a:p>
          <a:p>
            <a:pPr>
              <a:buNone/>
            </a:pPr>
            <a:r>
              <a:rPr lang="en-US" sz="3400" dirty="0" smtClean="0"/>
              <a:t>h</a:t>
            </a:r>
            <a:r>
              <a:rPr lang="en-US" sz="3400" dirty="0" smtClean="0"/>
              <a:t>- What jobs are very strange to Vietnamese people?  </a:t>
            </a:r>
          </a:p>
          <a:p>
            <a:pPr>
              <a:buNone/>
            </a:pPr>
            <a:r>
              <a:rPr lang="en-US" sz="3400" dirty="0" smtClean="0"/>
              <a:t>i</a:t>
            </a:r>
            <a:r>
              <a:rPr lang="en-US" sz="3400" dirty="0" smtClean="0"/>
              <a:t>- What job does your close friend want to do? </a:t>
            </a:r>
            <a:endParaRPr lang="en-US" sz="3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smtClean="0">
                <a:solidFill>
                  <a:srgbClr val="FF0000"/>
                </a:solidFill>
              </a:rPr>
              <a:t>That’s all !</a:t>
            </a:r>
            <a:r>
              <a:rPr lang="en-US" sz="6600" b="1" dirty="0" smtClean="0"/>
              <a:t> </a:t>
            </a:r>
            <a:endParaRPr lang="en-US" sz="6600" b="1" dirty="0"/>
          </a:p>
          <a:p>
            <a:pPr algn="ctr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algn="ctr">
              <a:buNone/>
            </a:pPr>
            <a:endParaRPr lang="en-US" b="1" dirty="0" smtClean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en-US" sz="8000" b="1" dirty="0" smtClean="0">
                <a:solidFill>
                  <a:srgbClr val="0000CC"/>
                </a:solidFill>
              </a:rPr>
              <a:t>THANK</a:t>
            </a:r>
            <a:r>
              <a:rPr lang="en-US" sz="5400" b="1" dirty="0" smtClean="0">
                <a:solidFill>
                  <a:srgbClr val="0000CC"/>
                </a:solidFill>
              </a:rPr>
              <a:t>  </a:t>
            </a:r>
            <a:r>
              <a:rPr lang="en-US" sz="8000" b="1" dirty="0" smtClean="0">
                <a:solidFill>
                  <a:srgbClr val="0000CC"/>
                </a:solidFill>
              </a:rPr>
              <a:t>YOU !</a:t>
            </a:r>
            <a:endParaRPr 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648199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4.  </a:t>
            </a:r>
            <a:r>
              <a:rPr lang="en-US" sz="5400" b="1" dirty="0">
                <a:solidFill>
                  <a:srgbClr val="0000CC"/>
                </a:solidFill>
              </a:rPr>
              <a:t>He mends engines and </a:t>
            </a:r>
            <a:r>
              <a:rPr lang="en-US" sz="5400" b="1" dirty="0" smtClean="0">
                <a:solidFill>
                  <a:srgbClr val="0000CC"/>
                </a:solidFill>
              </a:rPr>
              <a:t> changes </a:t>
            </a:r>
            <a:r>
              <a:rPr lang="en-US" sz="5400" b="1" dirty="0">
                <a:solidFill>
                  <a:srgbClr val="0000CC"/>
                </a:solidFill>
              </a:rPr>
              <a:t>tires. </a:t>
            </a:r>
            <a:endParaRPr lang="en-US" sz="54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400" dirty="0"/>
          </a:p>
          <a:p>
            <a:pPr marL="514350" indent="-514350">
              <a:buNone/>
            </a:pPr>
            <a:r>
              <a:rPr lang="en-US" sz="5400" dirty="0" smtClean="0"/>
              <a:t>   </a:t>
            </a:r>
            <a:r>
              <a:rPr lang="en-US" sz="5400" dirty="0" smtClean="0"/>
              <a:t>Who is he? What does he do?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his occupation?) </a:t>
            </a:r>
            <a:endParaRPr lang="en-US" sz="5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458200" cy="60960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4.  </a:t>
            </a:r>
            <a:r>
              <a:rPr lang="en-US" sz="5400" b="1" dirty="0">
                <a:solidFill>
                  <a:srgbClr val="0000CC"/>
                </a:solidFill>
              </a:rPr>
              <a:t>He mends engines and </a:t>
            </a:r>
            <a:r>
              <a:rPr lang="en-US" sz="5400" b="1" dirty="0" smtClean="0">
                <a:solidFill>
                  <a:srgbClr val="0000CC"/>
                </a:solidFill>
              </a:rPr>
              <a:t> changes </a:t>
            </a:r>
            <a:r>
              <a:rPr lang="en-US" sz="5400" b="1" dirty="0">
                <a:solidFill>
                  <a:srgbClr val="0000CC"/>
                </a:solidFill>
              </a:rPr>
              <a:t>tires. </a:t>
            </a:r>
            <a:endParaRPr lang="en-US" sz="54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400" dirty="0" smtClean="0"/>
          </a:p>
          <a:p>
            <a:pPr marL="514350" indent="-514350">
              <a:buNone/>
            </a:pPr>
            <a:endParaRPr lang="en-US" sz="5400" dirty="0"/>
          </a:p>
          <a:p>
            <a:pPr marL="514350" indent="-514350">
              <a:buNone/>
            </a:pPr>
            <a:r>
              <a:rPr lang="en-US" sz="5400" dirty="0" smtClean="0"/>
              <a:t>   </a:t>
            </a:r>
            <a:r>
              <a:rPr lang="en-US" sz="5400" dirty="0" smtClean="0"/>
              <a:t>Who is he? </a:t>
            </a:r>
          </a:p>
          <a:p>
            <a:pPr marL="514350" indent="-514350">
              <a:buNone/>
            </a:pPr>
            <a:r>
              <a:rPr lang="en-US" sz="5400" dirty="0" smtClean="0"/>
              <a:t> </a:t>
            </a:r>
            <a:r>
              <a:rPr lang="en-US" sz="5400" dirty="0" smtClean="0"/>
              <a:t> </a:t>
            </a:r>
            <a:r>
              <a:rPr lang="en-US" sz="5400" dirty="0" smtClean="0"/>
              <a:t>What does he do?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</a:t>
            </a:r>
            <a:r>
              <a:rPr lang="en-US" sz="5200" dirty="0" smtClean="0"/>
              <a:t>(</a:t>
            </a:r>
            <a:r>
              <a:rPr lang="en-US" sz="5200" dirty="0" smtClean="0"/>
              <a:t>What’s his occupation?) </a:t>
            </a:r>
            <a:endParaRPr lang="en-US" sz="5200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7529" y="1066800"/>
            <a:ext cx="308650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172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4.  </a:t>
            </a:r>
            <a:r>
              <a:rPr lang="en-US" sz="5400" b="1" dirty="0">
                <a:solidFill>
                  <a:srgbClr val="0000CC"/>
                </a:solidFill>
              </a:rPr>
              <a:t>He mends engines and </a:t>
            </a:r>
            <a:r>
              <a:rPr lang="en-US" sz="5400" b="1" dirty="0" smtClean="0">
                <a:solidFill>
                  <a:srgbClr val="0000CC"/>
                </a:solidFill>
              </a:rPr>
              <a:t> changes </a:t>
            </a:r>
            <a:r>
              <a:rPr lang="en-US" sz="5400" b="1" dirty="0">
                <a:solidFill>
                  <a:srgbClr val="0000CC"/>
                </a:solidFill>
              </a:rPr>
              <a:t>tires. </a:t>
            </a:r>
            <a:endParaRPr lang="en-US" sz="54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400" dirty="0" smtClean="0"/>
          </a:p>
          <a:p>
            <a:pPr marL="514350" indent="-514350">
              <a:buNone/>
            </a:pPr>
            <a:endParaRPr lang="en-US" sz="5400" dirty="0" smtClean="0"/>
          </a:p>
          <a:p>
            <a:pPr marL="514350" indent="-514350">
              <a:buNone/>
            </a:pPr>
            <a:endParaRPr lang="en-US" sz="5400" dirty="0"/>
          </a:p>
          <a:p>
            <a:pPr marL="514350" indent="-514350">
              <a:buNone/>
            </a:pPr>
            <a:r>
              <a:rPr lang="en-US" sz="5400" b="1" dirty="0" smtClean="0"/>
              <a:t>   He is </a:t>
            </a:r>
            <a:r>
              <a:rPr lang="en-US" sz="5400" b="1" dirty="0" smtClean="0">
                <a:solidFill>
                  <a:srgbClr val="FF0000"/>
                </a:solidFill>
              </a:rPr>
              <a:t>a mechanic</a:t>
            </a:r>
            <a:r>
              <a:rPr lang="en-US" sz="5400" b="1" dirty="0" smtClean="0"/>
              <a:t>.</a:t>
            </a:r>
            <a:endParaRPr lang="en-US" sz="5200" b="1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7529" y="1352551"/>
            <a:ext cx="308650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648199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5.  </a:t>
            </a:r>
            <a:r>
              <a:rPr lang="en-US" sz="5400" b="1" dirty="0" smtClean="0">
                <a:solidFill>
                  <a:srgbClr val="0000CC"/>
                </a:solidFill>
              </a:rPr>
              <a:t>She cuts and does  </a:t>
            </a:r>
          </a:p>
          <a:p>
            <a:pPr lvl="0">
              <a:buNone/>
            </a:pPr>
            <a:r>
              <a:rPr lang="en-US" sz="5400" b="1" dirty="0">
                <a:solidFill>
                  <a:srgbClr val="0000CC"/>
                </a:solidFill>
              </a:rPr>
              <a:t> </a:t>
            </a:r>
            <a:r>
              <a:rPr lang="en-US" sz="5400" b="1" dirty="0" smtClean="0">
                <a:solidFill>
                  <a:srgbClr val="0000CC"/>
                </a:solidFill>
              </a:rPr>
              <a:t>            people’s </a:t>
            </a:r>
            <a:r>
              <a:rPr lang="en-US" sz="5400" b="1" dirty="0">
                <a:solidFill>
                  <a:srgbClr val="0000CC"/>
                </a:solidFill>
              </a:rPr>
              <a:t>hair. 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   </a:t>
            </a: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    </a:t>
            </a: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  (What’s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88" y="359392"/>
            <a:ext cx="8458200" cy="60960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5.  </a:t>
            </a:r>
            <a:r>
              <a:rPr lang="en-US" sz="5400" b="1" dirty="0" smtClean="0">
                <a:solidFill>
                  <a:srgbClr val="0000CC"/>
                </a:solidFill>
              </a:rPr>
              <a:t>She cuts and does  </a:t>
            </a:r>
            <a:r>
              <a:rPr lang="en-US" sz="5400" b="1" dirty="0" smtClean="0">
                <a:solidFill>
                  <a:srgbClr val="0000CC"/>
                </a:solidFill>
              </a:rPr>
              <a:t>   </a:t>
            </a:r>
            <a:r>
              <a:rPr lang="en-US" sz="5400" b="1" dirty="0" smtClean="0">
                <a:solidFill>
                  <a:srgbClr val="0000CC"/>
                </a:solidFill>
              </a:rPr>
              <a:t>people’s </a:t>
            </a:r>
            <a:r>
              <a:rPr lang="en-US" sz="5400" b="1" dirty="0">
                <a:solidFill>
                  <a:srgbClr val="0000CC"/>
                </a:solidFill>
              </a:rPr>
              <a:t>hair. 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  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</a:t>
            </a:r>
            <a:r>
              <a:rPr lang="en-US" sz="5200" dirty="0" smtClean="0"/>
              <a:t>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7897" y="1447800"/>
            <a:ext cx="357610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15400" cy="64770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5.  </a:t>
            </a:r>
            <a:r>
              <a:rPr lang="en-US" sz="5400" b="1" dirty="0" smtClean="0">
                <a:solidFill>
                  <a:srgbClr val="0000CC"/>
                </a:solidFill>
              </a:rPr>
              <a:t>She cuts and does  </a:t>
            </a:r>
          </a:p>
          <a:p>
            <a:pPr lvl="0">
              <a:buNone/>
            </a:pPr>
            <a:r>
              <a:rPr lang="en-US" sz="5400" b="1" dirty="0">
                <a:solidFill>
                  <a:srgbClr val="0000CC"/>
                </a:solidFill>
              </a:rPr>
              <a:t> </a:t>
            </a:r>
            <a:r>
              <a:rPr lang="en-US" sz="5400" b="1" dirty="0" smtClean="0">
                <a:solidFill>
                  <a:srgbClr val="0000CC"/>
                </a:solidFill>
              </a:rPr>
              <a:t>            people’s </a:t>
            </a:r>
            <a:r>
              <a:rPr lang="en-US" sz="5400" b="1" dirty="0">
                <a:solidFill>
                  <a:srgbClr val="0000CC"/>
                </a:solidFill>
              </a:rPr>
              <a:t>hair. 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 </a:t>
            </a: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b="1" dirty="0" smtClean="0"/>
              <a:t>She is </a:t>
            </a:r>
            <a:r>
              <a:rPr lang="en-US" sz="5200" b="1" dirty="0" smtClean="0">
                <a:solidFill>
                  <a:srgbClr val="FF0000"/>
                </a:solidFill>
              </a:rPr>
              <a:t>a hair-dresser</a:t>
            </a:r>
            <a:r>
              <a:rPr lang="en-US" sz="5200" b="1" dirty="0" smtClean="0"/>
              <a:t>.</a:t>
            </a:r>
            <a:endParaRPr lang="en-US" sz="5200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203" y="2071292"/>
            <a:ext cx="2895397" cy="394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915400" cy="6019800"/>
          </a:xfrm>
        </p:spPr>
        <p:txBody>
          <a:bodyPr>
            <a:normAutofit lnSpcReduction="10000"/>
          </a:bodyPr>
          <a:lstStyle/>
          <a:p>
            <a:pPr marL="514350" lvl="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6. </a:t>
            </a:r>
            <a:r>
              <a:rPr lang="en-US" sz="5400" b="1" dirty="0" smtClean="0">
                <a:solidFill>
                  <a:srgbClr val="0000CC"/>
                </a:solidFill>
              </a:rPr>
              <a:t>She </a:t>
            </a:r>
            <a:r>
              <a:rPr lang="en-US" sz="5400" b="1" dirty="0">
                <a:solidFill>
                  <a:srgbClr val="0000CC"/>
                </a:solidFill>
              </a:rPr>
              <a:t>helps to sell clothes in a fashion shop. 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   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lum bright="63000" contrast="-89000"/>
          </a:blip>
          <a:srcRect/>
          <a:stretch>
            <a:fillRect/>
          </a:stretch>
        </p:blipFill>
        <p:spPr bwMode="auto">
          <a:xfrm>
            <a:off x="0" y="-381000"/>
            <a:ext cx="9144000" cy="853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304" y="267273"/>
            <a:ext cx="8763000" cy="23622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QUIZ: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WHAT’S HER JOB?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 is she? What does she do?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916" y="4997360"/>
            <a:ext cx="7924800" cy="16764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0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/ English Department</a:t>
            </a:r>
          </a:p>
          <a:p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/ School of Foreign Languages</a:t>
            </a:r>
          </a:p>
          <a:p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Trà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TVU</a:t>
            </a:r>
            <a:endParaRPr lang="en-US" sz="2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3124200"/>
            <a:ext cx="81534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TOPIC: JOBS/ OCCUPATION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248400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6. </a:t>
            </a:r>
            <a:r>
              <a:rPr lang="en-US" sz="5400" b="1" dirty="0" smtClean="0">
                <a:solidFill>
                  <a:srgbClr val="0000CC"/>
                </a:solidFill>
              </a:rPr>
              <a:t>She </a:t>
            </a:r>
            <a:r>
              <a:rPr lang="en-US" sz="5400" b="1" dirty="0">
                <a:solidFill>
                  <a:srgbClr val="0000CC"/>
                </a:solidFill>
              </a:rPr>
              <a:t>helps to sell clothes in a fashion shop. 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    </a:t>
            </a:r>
            <a:endParaRPr lang="en-US" sz="10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</a:t>
            </a:r>
            <a:r>
              <a:rPr lang="en-US" sz="5200" dirty="0" smtClean="0"/>
              <a:t>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5900" y="1466850"/>
            <a:ext cx="3708045" cy="390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324600"/>
          </a:xfrm>
        </p:spPr>
        <p:txBody>
          <a:bodyPr>
            <a:normAutofit lnSpcReduction="10000"/>
          </a:bodyPr>
          <a:lstStyle/>
          <a:p>
            <a:pPr marL="514350" lvl="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6. </a:t>
            </a:r>
            <a:r>
              <a:rPr lang="en-US" sz="5400" b="1" dirty="0" smtClean="0">
                <a:solidFill>
                  <a:srgbClr val="0000CC"/>
                </a:solidFill>
              </a:rPr>
              <a:t>She </a:t>
            </a:r>
            <a:r>
              <a:rPr lang="en-US" sz="5400" b="1" dirty="0">
                <a:solidFill>
                  <a:srgbClr val="0000CC"/>
                </a:solidFill>
              </a:rPr>
              <a:t>helps to sell clothes in a fashion shop. 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    </a:t>
            </a:r>
            <a:endParaRPr lang="en-US" sz="5200" dirty="0" smtClean="0"/>
          </a:p>
          <a:p>
            <a:pPr marL="514350" indent="-514350">
              <a:buNone/>
            </a:pPr>
            <a:endParaRPr lang="en-US" sz="5200" b="1" dirty="0" smtClean="0"/>
          </a:p>
          <a:p>
            <a:pPr marL="514350" indent="-514350">
              <a:buNone/>
            </a:pPr>
            <a:endParaRPr lang="en-US" sz="5200" b="1" dirty="0" smtClean="0"/>
          </a:p>
          <a:p>
            <a:pPr marL="514350" indent="-514350">
              <a:buNone/>
            </a:pPr>
            <a:r>
              <a:rPr lang="en-US" sz="5200" b="1" dirty="0" smtClean="0"/>
              <a:t>She </a:t>
            </a:r>
            <a:r>
              <a:rPr lang="en-US" sz="5200" b="1" dirty="0" smtClean="0"/>
              <a:t>is </a:t>
            </a:r>
            <a:r>
              <a:rPr lang="en-US" sz="5200" b="1" dirty="0" smtClean="0">
                <a:solidFill>
                  <a:srgbClr val="FF0000"/>
                </a:solidFill>
              </a:rPr>
              <a:t>a shop assistant</a:t>
            </a:r>
            <a:r>
              <a:rPr lang="en-US" sz="5200" b="1" dirty="0" smtClean="0"/>
              <a:t>.</a:t>
            </a:r>
            <a:endParaRPr lang="en-US" sz="5200" b="1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295400"/>
            <a:ext cx="3708045" cy="390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648199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7. </a:t>
            </a:r>
            <a:r>
              <a:rPr lang="en-US" sz="5400" b="1" dirty="0">
                <a:solidFill>
                  <a:srgbClr val="0000CC"/>
                </a:solidFill>
              </a:rPr>
              <a:t>He designs roads and bridges</a:t>
            </a:r>
            <a:r>
              <a:rPr lang="en-US" sz="5400" b="1" dirty="0" smtClean="0">
                <a:solidFill>
                  <a:srgbClr val="0000CC"/>
                </a:solidFill>
              </a:rPr>
              <a:t>.</a:t>
            </a:r>
            <a:r>
              <a:rPr lang="en-US" sz="5200" b="1" dirty="0" smtClean="0">
                <a:solidFill>
                  <a:srgbClr val="0000CC"/>
                </a:solidFill>
              </a:rPr>
              <a:t> 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he? 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his occupation?) </a:t>
            </a:r>
            <a:endParaRPr lang="en-US" sz="5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8915400" cy="6477000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7. </a:t>
            </a:r>
            <a:r>
              <a:rPr lang="en-US" sz="5400" b="1" dirty="0">
                <a:solidFill>
                  <a:srgbClr val="0000CC"/>
                </a:solidFill>
              </a:rPr>
              <a:t>He designs roads and bridges</a:t>
            </a:r>
            <a:r>
              <a:rPr lang="en-US" sz="5400" b="1" dirty="0" smtClean="0">
                <a:solidFill>
                  <a:srgbClr val="0000CC"/>
                </a:solidFill>
              </a:rPr>
              <a:t>.</a:t>
            </a:r>
            <a:r>
              <a:rPr lang="en-US" sz="5200" b="1" dirty="0" smtClean="0">
                <a:solidFill>
                  <a:srgbClr val="0000CC"/>
                </a:solidFill>
              </a:rPr>
              <a:t> 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</a:t>
            </a: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</a:t>
            </a: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</a:t>
            </a:r>
            <a:r>
              <a:rPr lang="en-US" sz="5200" dirty="0" smtClean="0"/>
              <a:t>(</a:t>
            </a:r>
            <a:r>
              <a:rPr lang="en-US" sz="5200" dirty="0" smtClean="0"/>
              <a:t>What’s his occupation?) </a:t>
            </a:r>
            <a:endParaRPr lang="en-US" sz="5200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8313" y="1461722"/>
            <a:ext cx="3214687" cy="425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8915400" cy="6172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7. </a:t>
            </a:r>
            <a:r>
              <a:rPr lang="en-US" sz="5400" b="1" dirty="0">
                <a:solidFill>
                  <a:srgbClr val="0000CC"/>
                </a:solidFill>
              </a:rPr>
              <a:t>He designs roads and bridges</a:t>
            </a:r>
            <a:r>
              <a:rPr lang="en-US" sz="5400" b="1" dirty="0" smtClean="0">
                <a:solidFill>
                  <a:srgbClr val="0000CC"/>
                </a:solidFill>
              </a:rPr>
              <a:t>.</a:t>
            </a:r>
            <a:r>
              <a:rPr lang="en-US" sz="5200" b="1" dirty="0" smtClean="0">
                <a:solidFill>
                  <a:srgbClr val="0000CC"/>
                </a:solidFill>
              </a:rPr>
              <a:t> 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b="1" dirty="0" smtClean="0"/>
              <a:t>He is </a:t>
            </a:r>
            <a:r>
              <a:rPr lang="en-US" sz="5200" b="1" dirty="0" smtClean="0">
                <a:solidFill>
                  <a:srgbClr val="FF0000"/>
                </a:solidFill>
              </a:rPr>
              <a:t>an engineer</a:t>
            </a:r>
            <a:r>
              <a:rPr lang="en-US" sz="5200" b="1" dirty="0" smtClean="0"/>
              <a:t>.</a:t>
            </a:r>
            <a:endParaRPr lang="en-US" sz="5200" b="1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0713" y="1309322"/>
            <a:ext cx="3214687" cy="425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64819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8.  </a:t>
            </a:r>
            <a:r>
              <a:rPr lang="en-US" sz="5400" b="1" dirty="0" smtClean="0">
                <a:solidFill>
                  <a:srgbClr val="0000CC"/>
                </a:solidFill>
              </a:rPr>
              <a:t>She </a:t>
            </a:r>
            <a:r>
              <a:rPr lang="en-US" sz="5400" b="1" dirty="0">
                <a:solidFill>
                  <a:srgbClr val="0000CC"/>
                </a:solidFill>
              </a:rPr>
              <a:t>looks after passengers on a plane.</a:t>
            </a:r>
            <a:r>
              <a:rPr lang="en-US" sz="5200" b="1" dirty="0" smtClean="0">
                <a:solidFill>
                  <a:srgbClr val="0000CC"/>
                </a:solidFill>
              </a:rPr>
              <a:t> 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915400" cy="6629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8.  </a:t>
            </a:r>
            <a:r>
              <a:rPr lang="en-US" sz="5400" b="1" dirty="0" smtClean="0">
                <a:solidFill>
                  <a:srgbClr val="0000CC"/>
                </a:solidFill>
              </a:rPr>
              <a:t>She </a:t>
            </a:r>
            <a:r>
              <a:rPr lang="en-US" sz="5400" b="1" dirty="0">
                <a:solidFill>
                  <a:srgbClr val="0000CC"/>
                </a:solidFill>
              </a:rPr>
              <a:t>looks after passengers on a plane.</a:t>
            </a:r>
            <a:r>
              <a:rPr lang="en-US" sz="5200" b="1" dirty="0" smtClean="0">
                <a:solidFill>
                  <a:srgbClr val="0000CC"/>
                </a:solidFill>
              </a:rPr>
              <a:t> 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she?</a:t>
            </a:r>
          </a:p>
          <a:p>
            <a:pPr marL="514350" indent="-514350">
              <a:buNone/>
            </a:pP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</a:t>
            </a:r>
            <a:r>
              <a:rPr lang="en-US" sz="5200" dirty="0" smtClean="0"/>
              <a:t>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3056" y="1447800"/>
            <a:ext cx="381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15400" cy="6858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8.  </a:t>
            </a:r>
            <a:r>
              <a:rPr lang="en-US" sz="5400" b="1" dirty="0" smtClean="0">
                <a:solidFill>
                  <a:srgbClr val="0000CC"/>
                </a:solidFill>
              </a:rPr>
              <a:t>She </a:t>
            </a:r>
            <a:r>
              <a:rPr lang="en-US" sz="5400" b="1" dirty="0">
                <a:solidFill>
                  <a:srgbClr val="0000CC"/>
                </a:solidFill>
              </a:rPr>
              <a:t>looks after passengers on a plane.</a:t>
            </a:r>
            <a:r>
              <a:rPr lang="en-US" sz="5200" b="1" dirty="0" smtClean="0">
                <a:solidFill>
                  <a:srgbClr val="0000CC"/>
                </a:solidFill>
              </a:rPr>
              <a:t> 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3600" dirty="0" smtClean="0"/>
          </a:p>
          <a:p>
            <a:pPr marL="514350" indent="-514350">
              <a:buNone/>
            </a:pPr>
            <a:endParaRPr lang="en-US" sz="36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b="1" dirty="0" smtClean="0"/>
              <a:t>She is </a:t>
            </a:r>
            <a:r>
              <a:rPr lang="en-US" sz="5200" b="1" dirty="0" smtClean="0">
                <a:solidFill>
                  <a:srgbClr val="FF0000"/>
                </a:solidFill>
              </a:rPr>
              <a:t>a flight attendant</a:t>
            </a:r>
            <a:r>
              <a:rPr lang="en-US" sz="5200" b="1" dirty="0" smtClean="0"/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3056" y="1295400"/>
            <a:ext cx="381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64819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9.  </a:t>
            </a:r>
            <a:r>
              <a:rPr lang="en-US" sz="5400" b="1" dirty="0" smtClean="0">
                <a:solidFill>
                  <a:srgbClr val="0000CC"/>
                </a:solidFill>
              </a:rPr>
              <a:t>She </a:t>
            </a:r>
            <a:r>
              <a:rPr lang="en-US" sz="5400" b="1" dirty="0">
                <a:solidFill>
                  <a:srgbClr val="0000CC"/>
                </a:solidFill>
              </a:rPr>
              <a:t>draws and paints pictures. 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8915400" cy="64770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9.  </a:t>
            </a:r>
            <a:r>
              <a:rPr lang="en-US" sz="5400" b="1" dirty="0" smtClean="0">
                <a:solidFill>
                  <a:srgbClr val="0000CC"/>
                </a:solidFill>
              </a:rPr>
              <a:t>She </a:t>
            </a:r>
            <a:r>
              <a:rPr lang="en-US" sz="5400" b="1" dirty="0">
                <a:solidFill>
                  <a:srgbClr val="0000CC"/>
                </a:solidFill>
              </a:rPr>
              <a:t>draws and paints pictures. 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</a:t>
            </a:r>
            <a:r>
              <a:rPr lang="en-US" sz="5200" dirty="0" smtClean="0"/>
              <a:t>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9225" y="1428750"/>
            <a:ext cx="3743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54848"/>
            <a:ext cx="8839200" cy="264084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>1/- ANSWER QUESTIONS   </a:t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      ABOUT JOBS/ OCCUPATIONS</a:t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 smtClean="0">
                <a:solidFill>
                  <a:srgbClr val="0000CC"/>
                </a:solidFill>
              </a:rPr>
              <a:t>        (whole class work)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1"/>
            <a:ext cx="8686800" cy="4038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Example:   </a:t>
            </a:r>
          </a:p>
          <a:p>
            <a:pPr>
              <a:buNone/>
            </a:pPr>
            <a:r>
              <a:rPr lang="en-US" sz="3600" dirty="0" smtClean="0"/>
              <a:t> </a:t>
            </a:r>
            <a:r>
              <a:rPr lang="en-US" sz="3600" b="1" u="sng" dirty="0" smtClean="0"/>
              <a:t>QUESTION</a:t>
            </a:r>
            <a:r>
              <a:rPr lang="en-US" sz="3600" b="1" dirty="0" smtClean="0"/>
              <a:t>:</a:t>
            </a:r>
            <a:r>
              <a:rPr lang="en-US" sz="3600" dirty="0" smtClean="0"/>
              <a:t> </a:t>
            </a:r>
          </a:p>
          <a:p>
            <a:pPr>
              <a:buNone/>
            </a:pPr>
            <a:r>
              <a:rPr lang="en-US" sz="3600" dirty="0" smtClean="0"/>
              <a:t> </a:t>
            </a:r>
            <a:r>
              <a:rPr lang="en-US" sz="3600" dirty="0" smtClean="0"/>
              <a:t>      He </a:t>
            </a:r>
            <a:r>
              <a:rPr lang="en-US" sz="3600" b="1" dirty="0" smtClean="0"/>
              <a:t>play</a:t>
            </a:r>
            <a:r>
              <a:rPr lang="en-US" sz="3600" b="1" dirty="0" smtClean="0">
                <a:solidFill>
                  <a:srgbClr val="FF0000"/>
                </a:solidFill>
              </a:rPr>
              <a:t>s</a:t>
            </a:r>
            <a:r>
              <a:rPr lang="en-US" sz="3600" dirty="0" smtClean="0"/>
              <a:t> the guitar in a music band.</a:t>
            </a:r>
          </a:p>
          <a:p>
            <a:pPr>
              <a:buNone/>
            </a:pPr>
            <a:r>
              <a:rPr lang="en-US" sz="3600" dirty="0" smtClean="0"/>
              <a:t>       Who </a:t>
            </a:r>
            <a:r>
              <a:rPr lang="en-US" sz="3600" u="sng" dirty="0" smtClean="0"/>
              <a:t>is</a:t>
            </a:r>
            <a:r>
              <a:rPr lang="en-US" sz="3600" dirty="0" smtClean="0"/>
              <a:t> he? </a:t>
            </a:r>
            <a:r>
              <a:rPr lang="en-US" sz="3600" u="sng" dirty="0" smtClean="0"/>
              <a:t>or</a:t>
            </a:r>
            <a:r>
              <a:rPr lang="en-US" sz="3600" dirty="0" smtClean="0"/>
              <a:t>:  What </a:t>
            </a:r>
            <a:r>
              <a:rPr lang="en-US" sz="3600" u="sng" dirty="0" smtClean="0"/>
              <a:t>does</a:t>
            </a:r>
            <a:r>
              <a:rPr lang="en-US" sz="3600" dirty="0" smtClean="0"/>
              <a:t> he </a:t>
            </a:r>
            <a:r>
              <a:rPr lang="en-US" sz="3600" u="sng" dirty="0" smtClean="0"/>
              <a:t>do</a:t>
            </a:r>
            <a:r>
              <a:rPr lang="en-US" sz="3600" dirty="0" smtClean="0"/>
              <a:t>? </a:t>
            </a:r>
          </a:p>
          <a:p>
            <a:pPr>
              <a:buNone/>
            </a:pPr>
            <a:r>
              <a:rPr lang="en-US" sz="900" b="1" dirty="0" smtClean="0"/>
              <a:t> </a:t>
            </a:r>
            <a:endParaRPr lang="en-US" sz="900" dirty="0" smtClean="0"/>
          </a:p>
          <a:p>
            <a:pPr>
              <a:buNone/>
            </a:pPr>
            <a:r>
              <a:rPr lang="en-US" sz="3600" b="1" dirty="0" smtClean="0"/>
              <a:t> </a:t>
            </a:r>
            <a:r>
              <a:rPr lang="en-US" sz="3600" b="1" u="sng" dirty="0" smtClean="0"/>
              <a:t>ANSWER</a:t>
            </a:r>
            <a:r>
              <a:rPr lang="en-US" sz="3600" b="1" dirty="0" smtClean="0"/>
              <a:t>:</a:t>
            </a:r>
            <a:r>
              <a:rPr lang="en-US" sz="3600" dirty="0" smtClean="0"/>
              <a:t>   He is a guitarist.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553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9.  </a:t>
            </a:r>
            <a:r>
              <a:rPr lang="en-US" sz="5400" b="1" dirty="0" smtClean="0">
                <a:solidFill>
                  <a:srgbClr val="0000CC"/>
                </a:solidFill>
              </a:rPr>
              <a:t>She </a:t>
            </a:r>
            <a:r>
              <a:rPr lang="en-US" sz="5400" b="1" dirty="0">
                <a:solidFill>
                  <a:srgbClr val="0000CC"/>
                </a:solidFill>
              </a:rPr>
              <a:t>draws and paints pictures. 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b="1" dirty="0" smtClean="0"/>
              <a:t>She is </a:t>
            </a:r>
            <a:r>
              <a:rPr lang="en-US" sz="5200" b="1" dirty="0" smtClean="0">
                <a:solidFill>
                  <a:srgbClr val="FF0000"/>
                </a:solidFill>
              </a:rPr>
              <a:t>a painter/ an artist</a:t>
            </a:r>
            <a:r>
              <a:rPr lang="en-US" sz="5200" b="1" dirty="0" smtClean="0"/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7775" y="1371600"/>
            <a:ext cx="3743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53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10. </a:t>
            </a:r>
            <a:r>
              <a:rPr lang="en-US" sz="5400" b="1" dirty="0" smtClean="0">
                <a:solidFill>
                  <a:srgbClr val="0000CC"/>
                </a:solidFill>
              </a:rPr>
              <a:t>She </a:t>
            </a:r>
            <a:r>
              <a:rPr lang="en-US" sz="5400" b="1" dirty="0">
                <a:solidFill>
                  <a:srgbClr val="0000CC"/>
                </a:solidFill>
              </a:rPr>
              <a:t>sings songs and sometimes dances on a stage. 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</a:t>
            </a: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3350"/>
            <a:ext cx="8915400" cy="6553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10. </a:t>
            </a:r>
            <a:r>
              <a:rPr lang="en-US" sz="5400" b="1" dirty="0" smtClean="0">
                <a:solidFill>
                  <a:srgbClr val="0000CC"/>
                </a:solidFill>
              </a:rPr>
              <a:t>She </a:t>
            </a:r>
            <a:r>
              <a:rPr lang="en-US" sz="5400" b="1" dirty="0">
                <a:solidFill>
                  <a:srgbClr val="0000CC"/>
                </a:solidFill>
              </a:rPr>
              <a:t>sings songs and sometimes dances on a stage. 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 Who is she?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(</a:t>
            </a:r>
            <a:r>
              <a:rPr lang="en-US" sz="5200" dirty="0" smtClean="0"/>
              <a:t>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077720"/>
            <a:ext cx="3619500" cy="424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10. </a:t>
            </a:r>
            <a:r>
              <a:rPr lang="en-US" sz="5400" b="1" dirty="0" smtClean="0">
                <a:solidFill>
                  <a:srgbClr val="0000CC"/>
                </a:solidFill>
              </a:rPr>
              <a:t>She </a:t>
            </a:r>
            <a:r>
              <a:rPr lang="en-US" sz="5400" b="1" dirty="0">
                <a:solidFill>
                  <a:srgbClr val="0000CC"/>
                </a:solidFill>
              </a:rPr>
              <a:t>sings songs and sometimes dances on a stage. 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b="1" dirty="0" smtClean="0"/>
              <a:t>She is </a:t>
            </a:r>
            <a:r>
              <a:rPr lang="en-US" sz="5200" b="1" dirty="0" smtClean="0">
                <a:solidFill>
                  <a:srgbClr val="FF0000"/>
                </a:solidFill>
              </a:rPr>
              <a:t>a singer</a:t>
            </a:r>
            <a:r>
              <a:rPr lang="en-US" sz="5200" b="1" dirty="0" smtClean="0"/>
              <a:t>.</a:t>
            </a:r>
            <a:endParaRPr lang="en-US" sz="5200" b="1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5900" y="2077720"/>
            <a:ext cx="3619500" cy="424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105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11. </a:t>
            </a:r>
            <a:r>
              <a:rPr lang="en-US" sz="5400" b="1" dirty="0">
                <a:solidFill>
                  <a:srgbClr val="0000CC"/>
                </a:solidFill>
              </a:rPr>
              <a:t>He flies a plane.</a:t>
            </a:r>
            <a:r>
              <a:rPr lang="en-US" sz="5200" b="1" dirty="0" smtClean="0">
                <a:solidFill>
                  <a:srgbClr val="0000CC"/>
                </a:solidFill>
              </a:rPr>
              <a:t> 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   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his occupation?) </a:t>
            </a:r>
            <a:endParaRPr lang="en-US" sz="5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304800"/>
            <a:ext cx="8915400" cy="6248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11. </a:t>
            </a:r>
            <a:r>
              <a:rPr lang="en-US" sz="5400" b="1" dirty="0">
                <a:solidFill>
                  <a:srgbClr val="0000CC"/>
                </a:solidFill>
              </a:rPr>
              <a:t>He flies a plane.</a:t>
            </a:r>
            <a:r>
              <a:rPr lang="en-US" sz="5200" b="1" dirty="0" smtClean="0">
                <a:solidFill>
                  <a:srgbClr val="0000CC"/>
                </a:solidFill>
              </a:rPr>
              <a:t> 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he? 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his occupation?) </a:t>
            </a:r>
            <a:endParaRPr lang="en-US" sz="5200" dirty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447800"/>
            <a:ext cx="46672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915400" cy="6324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11. </a:t>
            </a:r>
            <a:r>
              <a:rPr lang="en-US" sz="5400" b="1" dirty="0">
                <a:solidFill>
                  <a:srgbClr val="0000CC"/>
                </a:solidFill>
              </a:rPr>
              <a:t>He flies a plane.</a:t>
            </a:r>
            <a:r>
              <a:rPr lang="en-US" sz="5200" b="1" dirty="0" smtClean="0">
                <a:solidFill>
                  <a:srgbClr val="0000CC"/>
                </a:solidFill>
              </a:rPr>
              <a:t> 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b="1" dirty="0" smtClean="0"/>
          </a:p>
          <a:p>
            <a:pPr marL="514350" indent="-514350">
              <a:buNone/>
            </a:pPr>
            <a:r>
              <a:rPr lang="en-US" sz="5200" b="1" dirty="0"/>
              <a:t> </a:t>
            </a:r>
            <a:r>
              <a:rPr lang="en-US" sz="5200" b="1" dirty="0" smtClean="0"/>
              <a:t>         </a:t>
            </a:r>
            <a:endParaRPr lang="en-US" sz="5200" b="1" dirty="0" smtClean="0"/>
          </a:p>
          <a:p>
            <a:pPr marL="514350" indent="-514350">
              <a:buNone/>
            </a:pPr>
            <a:endParaRPr lang="en-US" sz="5200" b="1" dirty="0" smtClean="0"/>
          </a:p>
          <a:p>
            <a:pPr marL="514350" indent="-514350">
              <a:buNone/>
            </a:pPr>
            <a:r>
              <a:rPr lang="en-US" sz="5200" b="1" dirty="0" smtClean="0"/>
              <a:t> </a:t>
            </a:r>
            <a:r>
              <a:rPr lang="en-US" sz="5200" b="1" dirty="0" smtClean="0"/>
              <a:t>He is </a:t>
            </a:r>
            <a:r>
              <a:rPr lang="en-US" sz="5200" b="1" dirty="0" smtClean="0">
                <a:solidFill>
                  <a:srgbClr val="FF0000"/>
                </a:solidFill>
              </a:rPr>
              <a:t>a pilot</a:t>
            </a:r>
            <a:r>
              <a:rPr lang="en-US" sz="5200" b="1" dirty="0" smtClean="0"/>
              <a:t>.</a:t>
            </a:r>
            <a:endParaRPr lang="en-US" sz="5200" b="1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809750"/>
            <a:ext cx="46672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1816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12. </a:t>
            </a:r>
            <a:r>
              <a:rPr lang="en-US" sz="5400" b="1" dirty="0">
                <a:solidFill>
                  <a:srgbClr val="0000CC"/>
                </a:solidFill>
              </a:rPr>
              <a:t>He cooks food in a restaurant. 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he?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</a:t>
            </a:r>
            <a:r>
              <a:rPr lang="en-US" sz="5200" dirty="0" smtClean="0"/>
              <a:t> 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7200"/>
            <a:ext cx="8610600" cy="6248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12. </a:t>
            </a:r>
            <a:r>
              <a:rPr lang="en-US" sz="5400" b="1" dirty="0">
                <a:solidFill>
                  <a:srgbClr val="0000CC"/>
                </a:solidFill>
              </a:rPr>
              <a:t>He cooks food in a restaurant. 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he?</a:t>
            </a:r>
          </a:p>
          <a:p>
            <a:pPr marL="514350" indent="-514350">
              <a:buNone/>
            </a:pP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</a:t>
            </a:r>
            <a:r>
              <a:rPr lang="en-US" sz="5200" dirty="0" smtClean="0"/>
              <a:t>What’s 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371600"/>
            <a:ext cx="396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15400" cy="6553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12. </a:t>
            </a:r>
            <a:r>
              <a:rPr lang="en-US" sz="5400" b="1" dirty="0">
                <a:solidFill>
                  <a:srgbClr val="0000CC"/>
                </a:solidFill>
              </a:rPr>
              <a:t>He cooks food in a restaurant. 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    </a:t>
            </a:r>
          </a:p>
          <a:p>
            <a:pPr marL="514350" indent="-514350">
              <a:buNone/>
            </a:pPr>
            <a:r>
              <a:rPr lang="en-US" sz="5200" b="1" dirty="0" smtClean="0"/>
              <a:t>He </a:t>
            </a:r>
            <a:r>
              <a:rPr lang="en-US" sz="5200" b="1" dirty="0" smtClean="0"/>
              <a:t>is </a:t>
            </a:r>
            <a:r>
              <a:rPr lang="en-US" sz="5200" b="1" dirty="0" smtClean="0">
                <a:solidFill>
                  <a:srgbClr val="FF0000"/>
                </a:solidFill>
              </a:rPr>
              <a:t>a cook/  a chef</a:t>
            </a:r>
            <a:r>
              <a:rPr lang="en-US" sz="5200" b="1" dirty="0" smtClean="0"/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8425" y="1371600"/>
            <a:ext cx="44755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48" y="533400"/>
            <a:ext cx="8458200" cy="6019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200" b="1" dirty="0" smtClean="0">
                <a:solidFill>
                  <a:srgbClr val="0000CC"/>
                </a:solidFill>
              </a:rPr>
              <a:t>  </a:t>
            </a:r>
            <a:r>
              <a:rPr lang="en-US" sz="5400" b="1" dirty="0" smtClean="0">
                <a:solidFill>
                  <a:srgbClr val="0000CC"/>
                </a:solidFill>
              </a:rPr>
              <a:t>She </a:t>
            </a:r>
            <a:r>
              <a:rPr lang="en-US" sz="5400" b="1" dirty="0">
                <a:solidFill>
                  <a:srgbClr val="0000CC"/>
                </a:solidFill>
              </a:rPr>
              <a:t>takes care of sick people or </a:t>
            </a:r>
            <a:r>
              <a:rPr lang="en-US" sz="5400" b="1" dirty="0" smtClean="0">
                <a:solidFill>
                  <a:srgbClr val="0000CC"/>
                </a:solidFill>
              </a:rPr>
              <a:t>patients  </a:t>
            </a:r>
            <a:r>
              <a:rPr lang="en-US" sz="5400" b="1" dirty="0">
                <a:solidFill>
                  <a:srgbClr val="0000CC"/>
                </a:solidFill>
              </a:rPr>
              <a:t>in a hospital. 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</a:t>
            </a:r>
            <a:r>
              <a:rPr lang="en-US" sz="5200" dirty="0"/>
              <a:t>her job?)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5400" dirty="0" smtClean="0"/>
              <a:t>(What’s her occupation?)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25779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5400" b="1" dirty="0" smtClean="0">
                <a:solidFill>
                  <a:srgbClr val="0000CC"/>
                </a:solidFill>
              </a:rPr>
              <a:t>13.  </a:t>
            </a:r>
            <a:r>
              <a:rPr lang="en-US" sz="6000" b="1" dirty="0">
                <a:solidFill>
                  <a:srgbClr val="0000CC"/>
                </a:solidFill>
              </a:rPr>
              <a:t>She makes dresses, shirts, and pants.</a:t>
            </a:r>
            <a:endParaRPr lang="en-US" sz="54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</a:t>
            </a: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</a:t>
            </a: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0" y="218368"/>
            <a:ext cx="8686800" cy="6629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400" b="1" dirty="0" smtClean="0">
                <a:solidFill>
                  <a:srgbClr val="0000CC"/>
                </a:solidFill>
              </a:rPr>
              <a:t>13.  </a:t>
            </a:r>
            <a:r>
              <a:rPr lang="en-US" sz="6000" b="1" dirty="0">
                <a:solidFill>
                  <a:srgbClr val="0000CC"/>
                </a:solidFill>
              </a:rPr>
              <a:t>She makes dresses, shirts, and pants.</a:t>
            </a:r>
            <a:endParaRPr lang="en-US" sz="54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15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endParaRPr lang="en-US" sz="3900" dirty="0" smtClean="0"/>
          </a:p>
          <a:p>
            <a:pPr marL="514350" indent="-514350">
              <a:buNone/>
            </a:pPr>
            <a:endParaRPr lang="en-US" sz="3000" dirty="0" smtClean="0"/>
          </a:p>
          <a:p>
            <a:pPr marL="514350" indent="-514350">
              <a:buNone/>
            </a:pPr>
            <a:r>
              <a:rPr lang="en-US" sz="5200" dirty="0" smtClean="0"/>
              <a:t>Who is she?</a:t>
            </a:r>
          </a:p>
          <a:p>
            <a:pPr marL="514350" indent="-514350">
              <a:buNone/>
            </a:pP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</a:t>
            </a:r>
            <a:r>
              <a:rPr lang="en-US" sz="5200" dirty="0" smtClean="0"/>
              <a:t>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4016" y="1945944"/>
            <a:ext cx="4191000" cy="313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296400" cy="64008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5400" b="1" dirty="0" smtClean="0">
                <a:solidFill>
                  <a:srgbClr val="0000CC"/>
                </a:solidFill>
              </a:rPr>
              <a:t>13.  </a:t>
            </a:r>
            <a:r>
              <a:rPr lang="en-US" sz="6000" b="1" dirty="0">
                <a:solidFill>
                  <a:srgbClr val="0000CC"/>
                </a:solidFill>
              </a:rPr>
              <a:t>She makes dresses, shirts, and pants.</a:t>
            </a:r>
            <a:endParaRPr lang="en-US" sz="54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18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b="1" dirty="0" smtClean="0"/>
              <a:t>She is </a:t>
            </a:r>
            <a:r>
              <a:rPr lang="en-US" sz="5200" b="1" dirty="0" smtClean="0">
                <a:solidFill>
                  <a:srgbClr val="FF0000"/>
                </a:solidFill>
              </a:rPr>
              <a:t>a dress-maker/ a </a:t>
            </a:r>
            <a:r>
              <a:rPr lang="en-US" sz="5200" b="1" dirty="0" smtClean="0">
                <a:solidFill>
                  <a:srgbClr val="FF0000"/>
                </a:solidFill>
              </a:rPr>
              <a:t>tailoress</a:t>
            </a:r>
            <a:r>
              <a:rPr lang="en-US" sz="5200" b="1" dirty="0" smtClean="0"/>
              <a:t>.</a:t>
            </a:r>
            <a:endParaRPr lang="en-US" sz="5200" b="1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057400"/>
            <a:ext cx="4800600" cy="358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458200" cy="5181599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5800" b="1" dirty="0" smtClean="0">
                <a:solidFill>
                  <a:srgbClr val="0000CC"/>
                </a:solidFill>
              </a:rPr>
              <a:t>14. </a:t>
            </a:r>
            <a:r>
              <a:rPr lang="en-US" sz="5800" b="1" dirty="0">
                <a:solidFill>
                  <a:srgbClr val="0000CC"/>
                </a:solidFill>
              </a:rPr>
              <a:t>He </a:t>
            </a:r>
            <a:r>
              <a:rPr lang="en-US" sz="5800" b="1" dirty="0" smtClean="0">
                <a:solidFill>
                  <a:srgbClr val="0000CC"/>
                </a:solidFill>
              </a:rPr>
              <a:t>grows vegetables, fruit on his farm.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he?</a:t>
            </a:r>
          </a:p>
          <a:p>
            <a:pPr marL="514350" indent="-514350">
              <a:buNone/>
            </a:pPr>
            <a:r>
              <a:rPr lang="en-US" sz="5200" dirty="0" smtClean="0"/>
              <a:t>   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915400" cy="63246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5800" b="1" dirty="0" smtClean="0">
                <a:solidFill>
                  <a:srgbClr val="0000CC"/>
                </a:solidFill>
              </a:rPr>
              <a:t>14. </a:t>
            </a:r>
            <a:r>
              <a:rPr lang="en-US" sz="5800" b="1" dirty="0">
                <a:solidFill>
                  <a:srgbClr val="0000CC"/>
                </a:solidFill>
              </a:rPr>
              <a:t>He </a:t>
            </a:r>
            <a:r>
              <a:rPr lang="en-US" sz="5800" b="1" dirty="0" smtClean="0">
                <a:solidFill>
                  <a:srgbClr val="0000CC"/>
                </a:solidFill>
              </a:rPr>
              <a:t>grows vegetables, fruit on his farm.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1400" dirty="0" smtClean="0"/>
          </a:p>
          <a:p>
            <a:pPr marL="514350" indent="-514350">
              <a:buNone/>
            </a:pPr>
            <a:endParaRPr lang="en-US" sz="1400" dirty="0" smtClean="0"/>
          </a:p>
          <a:p>
            <a:pPr marL="514350" indent="-514350">
              <a:buNone/>
            </a:pPr>
            <a:r>
              <a:rPr lang="en-US" sz="5200" dirty="0" smtClean="0"/>
              <a:t> Who is he? </a:t>
            </a:r>
          </a:p>
          <a:p>
            <a:pPr marL="514350" indent="-514350">
              <a:buNone/>
            </a:pP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</a:t>
            </a:r>
            <a:r>
              <a:rPr lang="en-US" sz="5200" dirty="0" smtClean="0"/>
              <a:t>What’s 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2524" y="2174240"/>
            <a:ext cx="4105275" cy="437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915400" cy="6553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800" b="1" dirty="0" smtClean="0">
                <a:solidFill>
                  <a:srgbClr val="0000CC"/>
                </a:solidFill>
              </a:rPr>
              <a:t>14. </a:t>
            </a:r>
            <a:r>
              <a:rPr lang="en-US" sz="5800" b="1" dirty="0">
                <a:solidFill>
                  <a:srgbClr val="0000CC"/>
                </a:solidFill>
              </a:rPr>
              <a:t>He </a:t>
            </a:r>
            <a:r>
              <a:rPr lang="en-US" sz="5800" b="1" dirty="0" smtClean="0">
                <a:solidFill>
                  <a:srgbClr val="0000CC"/>
                </a:solidFill>
              </a:rPr>
              <a:t>grows vegetables, fruit on his farm.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</a:t>
            </a: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3600" dirty="0" smtClean="0"/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b="1" dirty="0" smtClean="0"/>
              <a:t>He is </a:t>
            </a:r>
            <a:r>
              <a:rPr lang="en-US" sz="5200" b="1" dirty="0" smtClean="0">
                <a:solidFill>
                  <a:srgbClr val="FF0000"/>
                </a:solidFill>
              </a:rPr>
              <a:t>a farmer</a:t>
            </a:r>
            <a:r>
              <a:rPr lang="en-US" sz="5200" b="1" dirty="0" smtClean="0"/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9650" y="2174240"/>
            <a:ext cx="4248150" cy="453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33400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15. </a:t>
            </a:r>
            <a:r>
              <a:rPr lang="en-US" sz="5400" b="1" dirty="0" smtClean="0">
                <a:solidFill>
                  <a:srgbClr val="0000CC"/>
                </a:solidFill>
              </a:rPr>
              <a:t>She </a:t>
            </a:r>
            <a:r>
              <a:rPr lang="en-US" sz="5400" b="1" dirty="0">
                <a:solidFill>
                  <a:srgbClr val="0000CC"/>
                </a:solidFill>
              </a:rPr>
              <a:t>types reports, gets letters, and arranges meetings.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</a:t>
            </a: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15400" cy="66294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15. </a:t>
            </a:r>
            <a:r>
              <a:rPr lang="en-US" sz="5400" b="1" dirty="0" smtClean="0">
                <a:solidFill>
                  <a:srgbClr val="0000CC"/>
                </a:solidFill>
              </a:rPr>
              <a:t>She </a:t>
            </a:r>
            <a:r>
              <a:rPr lang="en-US" sz="5400" b="1" dirty="0">
                <a:solidFill>
                  <a:srgbClr val="0000CC"/>
                </a:solidFill>
              </a:rPr>
              <a:t>types reports, gets letters, and arranges meetings.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05038"/>
            <a:ext cx="3733800" cy="401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15400" cy="66294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15. </a:t>
            </a:r>
            <a:r>
              <a:rPr lang="en-US" sz="5400" b="1" dirty="0" smtClean="0">
                <a:solidFill>
                  <a:srgbClr val="0000CC"/>
                </a:solidFill>
              </a:rPr>
              <a:t>She </a:t>
            </a:r>
            <a:r>
              <a:rPr lang="en-US" sz="5400" b="1" dirty="0">
                <a:solidFill>
                  <a:srgbClr val="0000CC"/>
                </a:solidFill>
              </a:rPr>
              <a:t>types reports, gets letters, and arranges meetings.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endParaRPr lang="en-US" sz="5200" dirty="0" smtClean="0"/>
          </a:p>
          <a:p>
            <a:pPr marL="514350" indent="-514350">
              <a:buNone/>
            </a:pPr>
            <a:endParaRPr lang="en-US" sz="5200" b="1" dirty="0" smtClean="0"/>
          </a:p>
          <a:p>
            <a:pPr marL="514350" indent="-514350">
              <a:buNone/>
            </a:pPr>
            <a:r>
              <a:rPr lang="en-US" sz="5200" b="1" dirty="0" smtClean="0"/>
              <a:t>She </a:t>
            </a:r>
            <a:r>
              <a:rPr lang="en-US" sz="5200" b="1" dirty="0" smtClean="0"/>
              <a:t>is </a:t>
            </a:r>
            <a:r>
              <a:rPr lang="en-US" sz="5200" b="1" dirty="0" smtClean="0">
                <a:solidFill>
                  <a:srgbClr val="FF0000"/>
                </a:solidFill>
              </a:rPr>
              <a:t>a secretary</a:t>
            </a:r>
            <a:r>
              <a:rPr lang="en-US" sz="5200" b="1" dirty="0" smtClean="0"/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3038" y="2133600"/>
            <a:ext cx="3814762" cy="44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16</a:t>
            </a:r>
            <a:r>
              <a:rPr lang="en-US" sz="5200" b="1" dirty="0" smtClean="0">
                <a:solidFill>
                  <a:srgbClr val="0000CC"/>
                </a:solidFill>
              </a:rPr>
              <a:t>. Sh</a:t>
            </a:r>
            <a:r>
              <a:rPr lang="en-US" sz="5400" b="1" dirty="0" smtClean="0">
                <a:solidFill>
                  <a:srgbClr val="0000CC"/>
                </a:solidFill>
              </a:rPr>
              <a:t>e </a:t>
            </a:r>
            <a:r>
              <a:rPr lang="en-US" sz="5400" b="1" dirty="0">
                <a:solidFill>
                  <a:srgbClr val="0000CC"/>
                </a:solidFill>
              </a:rPr>
              <a:t>designs houses for people.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she?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</a:t>
            </a:r>
            <a:r>
              <a:rPr lang="en-US" sz="5200" dirty="0" smtClean="0"/>
              <a:t> 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</a:t>
            </a:r>
            <a:r>
              <a:rPr lang="en-US" sz="5200" dirty="0" smtClean="0"/>
              <a:t>her </a:t>
            </a:r>
            <a:r>
              <a:rPr lang="en-US" sz="5200" dirty="0" smtClean="0"/>
              <a:t>occupation?) </a:t>
            </a:r>
            <a:endParaRPr lang="en-US" sz="5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48" y="533400"/>
            <a:ext cx="8458200" cy="6019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200" b="1" dirty="0" smtClean="0">
                <a:solidFill>
                  <a:srgbClr val="0000CC"/>
                </a:solidFill>
              </a:rPr>
              <a:t>  </a:t>
            </a:r>
            <a:r>
              <a:rPr lang="en-US" sz="5400" b="1" dirty="0" smtClean="0">
                <a:solidFill>
                  <a:srgbClr val="0000CC"/>
                </a:solidFill>
              </a:rPr>
              <a:t>She </a:t>
            </a:r>
            <a:r>
              <a:rPr lang="en-US" sz="5400" b="1" dirty="0">
                <a:solidFill>
                  <a:srgbClr val="0000CC"/>
                </a:solidFill>
              </a:rPr>
              <a:t>takes care of sick people or </a:t>
            </a:r>
            <a:r>
              <a:rPr lang="en-US" sz="5400" b="1" dirty="0" smtClean="0">
                <a:solidFill>
                  <a:srgbClr val="0000CC"/>
                </a:solidFill>
              </a:rPr>
              <a:t>patients  </a:t>
            </a:r>
            <a:r>
              <a:rPr lang="en-US" sz="5400" b="1" dirty="0">
                <a:solidFill>
                  <a:srgbClr val="0000CC"/>
                </a:solidFill>
              </a:rPr>
              <a:t>in a hospital. 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646439"/>
            <a:ext cx="2819400" cy="398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"/>
            <a:ext cx="8915400" cy="6553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16. </a:t>
            </a:r>
            <a:r>
              <a:rPr lang="en-US" sz="5200" b="1" dirty="0" smtClean="0">
                <a:solidFill>
                  <a:srgbClr val="0000CC"/>
                </a:solidFill>
              </a:rPr>
              <a:t>Sh</a:t>
            </a:r>
            <a:r>
              <a:rPr lang="en-US" sz="5400" b="1" dirty="0" smtClean="0">
                <a:solidFill>
                  <a:srgbClr val="0000CC"/>
                </a:solidFill>
              </a:rPr>
              <a:t>e </a:t>
            </a:r>
            <a:r>
              <a:rPr lang="en-US" sz="5400" b="1" dirty="0">
                <a:solidFill>
                  <a:srgbClr val="0000CC"/>
                </a:solidFill>
              </a:rPr>
              <a:t>designs houses for people.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</a:t>
            </a:r>
            <a:r>
              <a:rPr lang="en-US" sz="5200" dirty="0" smtClean="0"/>
              <a:t>What’s </a:t>
            </a:r>
            <a:r>
              <a:rPr lang="en-US" sz="5200" dirty="0" smtClean="0"/>
              <a:t>her </a:t>
            </a:r>
            <a:r>
              <a:rPr lang="en-US" sz="5200" dirty="0" smtClean="0"/>
              <a:t>occupation?) </a:t>
            </a:r>
            <a:endParaRPr lang="en-US" sz="5200" dirty="0"/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55197"/>
            <a:ext cx="3276600" cy="455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15400" cy="6553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16. </a:t>
            </a:r>
            <a:r>
              <a:rPr lang="en-US" sz="5200" b="1" dirty="0" smtClean="0">
                <a:solidFill>
                  <a:srgbClr val="0000CC"/>
                </a:solidFill>
              </a:rPr>
              <a:t>Sh</a:t>
            </a:r>
            <a:r>
              <a:rPr lang="en-US" sz="5400" b="1" dirty="0" smtClean="0">
                <a:solidFill>
                  <a:srgbClr val="0000CC"/>
                </a:solidFill>
              </a:rPr>
              <a:t>e </a:t>
            </a:r>
            <a:r>
              <a:rPr lang="en-US" sz="5400" b="1" dirty="0">
                <a:solidFill>
                  <a:srgbClr val="0000CC"/>
                </a:solidFill>
              </a:rPr>
              <a:t>designs houses for people.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</a:t>
            </a: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b="1" dirty="0" smtClean="0"/>
              <a:t>She </a:t>
            </a:r>
            <a:r>
              <a:rPr lang="en-US" sz="5200" b="1" dirty="0" smtClean="0"/>
              <a:t>is </a:t>
            </a:r>
            <a:r>
              <a:rPr lang="en-US" sz="5200" b="1" dirty="0" smtClean="0">
                <a:solidFill>
                  <a:srgbClr val="FF0000"/>
                </a:solidFill>
              </a:rPr>
              <a:t>an architect</a:t>
            </a:r>
            <a:r>
              <a:rPr lang="en-US" sz="5200" b="1" dirty="0" smtClean="0"/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55197"/>
            <a:ext cx="3276600" cy="455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1816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17. </a:t>
            </a:r>
            <a:r>
              <a:rPr lang="en-US" sz="5400" b="1" dirty="0">
                <a:solidFill>
                  <a:srgbClr val="0000CC"/>
                </a:solidFill>
              </a:rPr>
              <a:t>He introduces programs and people in a show</a:t>
            </a:r>
            <a:r>
              <a:rPr lang="en-US" sz="5400" b="1" dirty="0" smtClean="0">
                <a:solidFill>
                  <a:srgbClr val="0000CC"/>
                </a:solidFill>
              </a:rPr>
              <a:t>.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    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8915400" cy="64770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17. </a:t>
            </a:r>
            <a:r>
              <a:rPr lang="en-US" sz="5400" b="1" dirty="0">
                <a:solidFill>
                  <a:srgbClr val="0000CC"/>
                </a:solidFill>
              </a:rPr>
              <a:t>He introduces programs and people in a show</a:t>
            </a:r>
            <a:r>
              <a:rPr lang="en-US" sz="5400" b="1" dirty="0" smtClean="0">
                <a:solidFill>
                  <a:srgbClr val="0000CC"/>
                </a:solidFill>
              </a:rPr>
              <a:t>.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What’s </a:t>
            </a:r>
            <a:r>
              <a:rPr lang="en-US" sz="5200" dirty="0" smtClean="0"/>
              <a:t>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8256" y="2209800"/>
            <a:ext cx="4114800" cy="437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1"/>
            <a:ext cx="8915400" cy="6400799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17. </a:t>
            </a:r>
            <a:r>
              <a:rPr lang="en-US" sz="5400" b="1" dirty="0">
                <a:solidFill>
                  <a:srgbClr val="0000CC"/>
                </a:solidFill>
              </a:rPr>
              <a:t>He introduces programs and people in a show</a:t>
            </a:r>
            <a:r>
              <a:rPr lang="en-US" sz="5400" b="1" dirty="0" smtClean="0">
                <a:solidFill>
                  <a:srgbClr val="0000CC"/>
                </a:solidFill>
              </a:rPr>
              <a:t>.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endParaRPr lang="en-US" sz="5200" dirty="0" smtClean="0"/>
          </a:p>
          <a:p>
            <a:pPr marL="514350" indent="-514350">
              <a:buNone/>
            </a:pPr>
            <a:endParaRPr lang="en-US" sz="5200" b="1" dirty="0" smtClean="0"/>
          </a:p>
          <a:p>
            <a:pPr marL="514350" indent="-514350">
              <a:buNone/>
            </a:pPr>
            <a:endParaRPr lang="en-US" sz="5200" b="1" dirty="0" smtClean="0"/>
          </a:p>
          <a:p>
            <a:pPr marL="514350" indent="-514350">
              <a:buNone/>
            </a:pPr>
            <a:r>
              <a:rPr lang="en-US" sz="5200" b="1" dirty="0" smtClean="0"/>
              <a:t>He </a:t>
            </a:r>
            <a:r>
              <a:rPr lang="en-US" sz="5200" b="1" dirty="0" smtClean="0"/>
              <a:t>is </a:t>
            </a:r>
            <a:r>
              <a:rPr lang="en-US" sz="5200" b="1" dirty="0" smtClean="0">
                <a:solidFill>
                  <a:srgbClr val="FF0000"/>
                </a:solidFill>
              </a:rPr>
              <a:t>an MC</a:t>
            </a:r>
            <a:r>
              <a:rPr lang="en-US" sz="5200" b="1" dirty="0" smtClean="0"/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09800"/>
            <a:ext cx="4114800" cy="437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715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18. </a:t>
            </a:r>
            <a:r>
              <a:rPr lang="en-US" sz="5400" b="1" dirty="0">
                <a:solidFill>
                  <a:srgbClr val="0000CC"/>
                </a:solidFill>
              </a:rPr>
              <a:t>She plays roles in movies/ films. 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2" y="81888"/>
            <a:ext cx="8915400" cy="6629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18. </a:t>
            </a:r>
            <a:r>
              <a:rPr lang="en-US" sz="5400" b="1" dirty="0">
                <a:solidFill>
                  <a:srgbClr val="0000CC"/>
                </a:solidFill>
              </a:rPr>
              <a:t>She plays roles in movies/ films. 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</a:t>
            </a:r>
            <a:r>
              <a:rPr lang="en-US" sz="5200" dirty="0" smtClean="0"/>
              <a:t>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087490"/>
            <a:ext cx="2843211" cy="554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15400" cy="64770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18. </a:t>
            </a:r>
            <a:r>
              <a:rPr lang="en-US" sz="5400" b="1" dirty="0">
                <a:solidFill>
                  <a:srgbClr val="0000CC"/>
                </a:solidFill>
              </a:rPr>
              <a:t>She plays roles in movies/ films. 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b="1" dirty="0" smtClean="0"/>
              <a:t>She is </a:t>
            </a:r>
            <a:r>
              <a:rPr lang="en-US" sz="5200" b="1" dirty="0" smtClean="0">
                <a:solidFill>
                  <a:srgbClr val="FF0000"/>
                </a:solidFill>
              </a:rPr>
              <a:t>an actress</a:t>
            </a:r>
            <a:r>
              <a:rPr lang="en-US" sz="5200" b="1" dirty="0" smtClean="0"/>
              <a:t>.</a:t>
            </a:r>
            <a:endParaRPr lang="en-US" sz="52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3589" y="1087490"/>
            <a:ext cx="2843211" cy="554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562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19. </a:t>
            </a:r>
            <a:r>
              <a:rPr lang="en-US" sz="5400" b="1" dirty="0">
                <a:solidFill>
                  <a:srgbClr val="0000CC"/>
                </a:solidFill>
              </a:rPr>
              <a:t>He directs films.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458200" cy="6858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19. </a:t>
            </a:r>
            <a:r>
              <a:rPr lang="en-US" sz="5400" b="1" dirty="0">
                <a:solidFill>
                  <a:srgbClr val="0000CC"/>
                </a:solidFill>
              </a:rPr>
              <a:t>He directs films.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</a:t>
            </a:r>
            <a:r>
              <a:rPr lang="en-US" sz="5200" dirty="0" smtClean="0"/>
              <a:t>What’s 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5352" y="928991"/>
            <a:ext cx="3706930" cy="398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48" y="533400"/>
            <a:ext cx="8458200" cy="6019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200" b="1" dirty="0" smtClean="0">
                <a:solidFill>
                  <a:srgbClr val="0000CC"/>
                </a:solidFill>
              </a:rPr>
              <a:t>  </a:t>
            </a:r>
            <a:r>
              <a:rPr lang="en-US" sz="5400" b="1" dirty="0" smtClean="0">
                <a:solidFill>
                  <a:srgbClr val="0000CC"/>
                </a:solidFill>
              </a:rPr>
              <a:t>She </a:t>
            </a:r>
            <a:r>
              <a:rPr lang="en-US" sz="5400" b="1" dirty="0">
                <a:solidFill>
                  <a:srgbClr val="0000CC"/>
                </a:solidFill>
              </a:rPr>
              <a:t>takes care of sick people or </a:t>
            </a:r>
            <a:r>
              <a:rPr lang="en-US" sz="5400" b="1" dirty="0" smtClean="0">
                <a:solidFill>
                  <a:srgbClr val="0000CC"/>
                </a:solidFill>
              </a:rPr>
              <a:t>patients  </a:t>
            </a:r>
            <a:r>
              <a:rPr lang="en-US" sz="5400" b="1" dirty="0">
                <a:solidFill>
                  <a:srgbClr val="0000CC"/>
                </a:solidFill>
              </a:rPr>
              <a:t>in a hospital. 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b="1" dirty="0" smtClean="0"/>
              <a:t>   She is </a:t>
            </a:r>
            <a:r>
              <a:rPr lang="en-US" sz="5200" b="1" dirty="0" smtClean="0">
                <a:solidFill>
                  <a:srgbClr val="FF0000"/>
                </a:solidFill>
              </a:rPr>
              <a:t>a nurse. </a:t>
            </a:r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646439"/>
            <a:ext cx="2819400" cy="398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"/>
            <a:ext cx="8915400" cy="6629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19. </a:t>
            </a:r>
            <a:r>
              <a:rPr lang="en-US" sz="5400" b="1" dirty="0">
                <a:solidFill>
                  <a:srgbClr val="0000CC"/>
                </a:solidFill>
              </a:rPr>
              <a:t>He directs films.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5400" b="1" dirty="0" smtClean="0"/>
          </a:p>
          <a:p>
            <a:pPr>
              <a:buNone/>
            </a:pPr>
            <a:endParaRPr lang="en-US" sz="5400" b="1" dirty="0" smtClean="0"/>
          </a:p>
          <a:p>
            <a:pPr>
              <a:buNone/>
            </a:pPr>
            <a:endParaRPr lang="en-US" sz="900" b="1" dirty="0" smtClean="0"/>
          </a:p>
          <a:p>
            <a:pPr>
              <a:buNone/>
            </a:pPr>
            <a:endParaRPr lang="en-US" sz="900" b="1" dirty="0" smtClean="0"/>
          </a:p>
          <a:p>
            <a:pPr>
              <a:buNone/>
            </a:pPr>
            <a:endParaRPr lang="en-US" sz="900" b="1" dirty="0" smtClean="0"/>
          </a:p>
          <a:p>
            <a:pPr>
              <a:buNone/>
            </a:pPr>
            <a:endParaRPr lang="en-US" sz="900" b="1" dirty="0" smtClean="0"/>
          </a:p>
          <a:p>
            <a:pPr>
              <a:buNone/>
            </a:pPr>
            <a:endParaRPr lang="en-US" sz="900" b="1" dirty="0" smtClean="0"/>
          </a:p>
          <a:p>
            <a:pPr>
              <a:buNone/>
            </a:pPr>
            <a:endParaRPr lang="en-US" sz="900" b="1" dirty="0" smtClean="0"/>
          </a:p>
          <a:p>
            <a:pPr>
              <a:buNone/>
            </a:pPr>
            <a:r>
              <a:rPr lang="en-US" sz="5400" b="1" dirty="0" smtClean="0"/>
              <a:t>He </a:t>
            </a:r>
            <a:r>
              <a:rPr lang="en-US" sz="5400" b="1" dirty="0" smtClean="0"/>
              <a:t>is </a:t>
            </a:r>
            <a:r>
              <a:rPr lang="en-US" sz="5400" b="1" dirty="0" smtClean="0">
                <a:solidFill>
                  <a:srgbClr val="FF0000"/>
                </a:solidFill>
              </a:rPr>
              <a:t>a film director</a:t>
            </a:r>
            <a:r>
              <a:rPr lang="en-US" sz="5400" b="1" dirty="0" smtClean="0"/>
              <a:t>.</a:t>
            </a:r>
            <a:endParaRPr lang="en-US" sz="5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9013" y="819807"/>
            <a:ext cx="4495801" cy="482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09600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20.  </a:t>
            </a:r>
            <a:r>
              <a:rPr lang="en-US" sz="5400" b="1" dirty="0" smtClean="0">
                <a:solidFill>
                  <a:srgbClr val="0000CC"/>
                </a:solidFill>
              </a:rPr>
              <a:t>She </a:t>
            </a:r>
            <a:r>
              <a:rPr lang="en-US" sz="5400" b="1" dirty="0">
                <a:solidFill>
                  <a:srgbClr val="0000CC"/>
                </a:solidFill>
              </a:rPr>
              <a:t>cleans her house, cooks food, washes clothes </a:t>
            </a:r>
            <a:r>
              <a:rPr lang="en-US" sz="5400" b="1" dirty="0" smtClean="0">
                <a:solidFill>
                  <a:srgbClr val="0000CC"/>
                </a:solidFill>
              </a:rPr>
              <a:t>for her </a:t>
            </a:r>
            <a:endParaRPr lang="en-US" sz="5400" b="1" dirty="0">
              <a:solidFill>
                <a:srgbClr val="0000CC"/>
              </a:solidFill>
            </a:endParaRPr>
          </a:p>
          <a:p>
            <a:pPr>
              <a:buNone/>
            </a:pPr>
            <a:r>
              <a:rPr lang="en-US" sz="5400" b="1" dirty="0">
                <a:solidFill>
                  <a:srgbClr val="0000CC"/>
                </a:solidFill>
              </a:rPr>
              <a:t> </a:t>
            </a:r>
            <a:r>
              <a:rPr lang="en-US" sz="5400" b="1" dirty="0" smtClean="0">
                <a:solidFill>
                  <a:srgbClr val="0000CC"/>
                </a:solidFill>
              </a:rPr>
              <a:t>  family.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915400" cy="63246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20.  </a:t>
            </a:r>
            <a:r>
              <a:rPr lang="en-US" sz="5400" b="1" dirty="0" smtClean="0">
                <a:solidFill>
                  <a:srgbClr val="0000CC"/>
                </a:solidFill>
              </a:rPr>
              <a:t>She </a:t>
            </a:r>
            <a:r>
              <a:rPr lang="en-US" sz="5400" b="1" dirty="0">
                <a:solidFill>
                  <a:srgbClr val="0000CC"/>
                </a:solidFill>
              </a:rPr>
              <a:t>cleans her house, cooks food, washes clothes </a:t>
            </a:r>
            <a:r>
              <a:rPr lang="en-US" sz="5400" b="1" dirty="0" smtClean="0">
                <a:solidFill>
                  <a:srgbClr val="0000CC"/>
                </a:solidFill>
              </a:rPr>
              <a:t>for her </a:t>
            </a:r>
            <a:r>
              <a:rPr lang="en-US" sz="5400" b="1" dirty="0" smtClean="0">
                <a:solidFill>
                  <a:srgbClr val="0000CC"/>
                </a:solidFill>
              </a:rPr>
              <a:t>family</a:t>
            </a:r>
            <a:r>
              <a:rPr lang="en-US" sz="5400" b="1" dirty="0" smtClean="0">
                <a:solidFill>
                  <a:srgbClr val="0000CC"/>
                </a:solidFill>
              </a:rPr>
              <a:t>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</a:t>
            </a:r>
            <a:r>
              <a:rPr lang="en-US" sz="5200" dirty="0" smtClean="0"/>
              <a:t>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6913" y="1928971"/>
            <a:ext cx="2833687" cy="470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5532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20.  </a:t>
            </a:r>
            <a:r>
              <a:rPr lang="en-US" sz="5400" b="1" dirty="0" smtClean="0">
                <a:solidFill>
                  <a:srgbClr val="0000CC"/>
                </a:solidFill>
              </a:rPr>
              <a:t>She </a:t>
            </a:r>
            <a:r>
              <a:rPr lang="en-US" sz="5400" b="1" dirty="0">
                <a:solidFill>
                  <a:srgbClr val="0000CC"/>
                </a:solidFill>
              </a:rPr>
              <a:t>cleans her house, cooks food, washes clothes </a:t>
            </a:r>
            <a:r>
              <a:rPr lang="en-US" sz="5400" b="1" dirty="0" smtClean="0">
                <a:solidFill>
                  <a:srgbClr val="0000CC"/>
                </a:solidFill>
              </a:rPr>
              <a:t>for her </a:t>
            </a:r>
            <a:r>
              <a:rPr lang="en-US" sz="5400" b="1" dirty="0" smtClean="0">
                <a:solidFill>
                  <a:srgbClr val="0000CC"/>
                </a:solidFill>
              </a:rPr>
              <a:t>family</a:t>
            </a:r>
            <a:r>
              <a:rPr lang="en-US" sz="5400" b="1" dirty="0" smtClean="0">
                <a:solidFill>
                  <a:srgbClr val="0000CC"/>
                </a:solidFill>
              </a:rPr>
              <a:t>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endParaRPr lang="en-US" sz="5200" dirty="0" smtClean="0"/>
          </a:p>
          <a:p>
            <a:pPr marL="514350" indent="-514350">
              <a:buNone/>
            </a:pPr>
            <a:endParaRPr lang="en-US" sz="5200" b="1" dirty="0" smtClean="0"/>
          </a:p>
          <a:p>
            <a:pPr marL="514350" indent="-514350">
              <a:buNone/>
            </a:pPr>
            <a:r>
              <a:rPr lang="en-US" sz="5200" b="1" dirty="0" smtClean="0"/>
              <a:t>She </a:t>
            </a:r>
            <a:r>
              <a:rPr lang="en-US" sz="5200" b="1" dirty="0" smtClean="0"/>
              <a:t>is </a:t>
            </a:r>
            <a:r>
              <a:rPr lang="en-US" sz="5200" b="1" dirty="0" smtClean="0">
                <a:solidFill>
                  <a:srgbClr val="FF0000"/>
                </a:solidFill>
              </a:rPr>
              <a:t>a housewife</a:t>
            </a:r>
            <a:r>
              <a:rPr lang="en-US" sz="5200" b="1" dirty="0" smtClean="0"/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6913" y="1928971"/>
            <a:ext cx="2833687" cy="470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791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21. </a:t>
            </a:r>
            <a:r>
              <a:rPr lang="en-US" sz="5400" b="1" dirty="0">
                <a:solidFill>
                  <a:srgbClr val="0000CC"/>
                </a:solidFill>
              </a:rPr>
              <a:t>She serves food and drink in a </a:t>
            </a:r>
            <a:r>
              <a:rPr lang="en-US" sz="5400" b="1" dirty="0" smtClean="0">
                <a:solidFill>
                  <a:srgbClr val="0000CC"/>
                </a:solidFill>
              </a:rPr>
              <a:t>restaurant</a:t>
            </a:r>
            <a:r>
              <a:rPr lang="en-US" sz="5400" dirty="0" smtClean="0"/>
              <a:t>.</a:t>
            </a: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15400" cy="6858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21. </a:t>
            </a:r>
            <a:r>
              <a:rPr lang="en-US" sz="5400" b="1" dirty="0">
                <a:solidFill>
                  <a:srgbClr val="0000CC"/>
                </a:solidFill>
              </a:rPr>
              <a:t>She serves food and drink in a </a:t>
            </a:r>
            <a:r>
              <a:rPr lang="en-US" sz="5400" b="1" dirty="0" smtClean="0">
                <a:solidFill>
                  <a:srgbClr val="0000CC"/>
                </a:solidFill>
              </a:rPr>
              <a:t>restaurant</a:t>
            </a:r>
            <a:r>
              <a:rPr lang="en-US" sz="5400" dirty="0" smtClean="0"/>
              <a:t>.</a:t>
            </a: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6999" y="990600"/>
            <a:ext cx="3056001" cy="572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15400" cy="6705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21. </a:t>
            </a:r>
            <a:r>
              <a:rPr lang="en-US" sz="5400" b="1" dirty="0">
                <a:solidFill>
                  <a:srgbClr val="0000CC"/>
                </a:solidFill>
              </a:rPr>
              <a:t>She serves food and drink in a </a:t>
            </a:r>
            <a:r>
              <a:rPr lang="en-US" sz="5400" b="1" dirty="0" smtClean="0">
                <a:solidFill>
                  <a:srgbClr val="0000CC"/>
                </a:solidFill>
              </a:rPr>
              <a:t>restaurant</a:t>
            </a:r>
            <a:r>
              <a:rPr lang="en-US" sz="5400" dirty="0" smtClean="0"/>
              <a:t>.</a:t>
            </a: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b="1" dirty="0" smtClean="0"/>
              <a:t>She is </a:t>
            </a:r>
            <a:r>
              <a:rPr lang="en-US" sz="5200" b="1" dirty="0" smtClean="0">
                <a:solidFill>
                  <a:srgbClr val="FF0000"/>
                </a:solidFill>
              </a:rPr>
              <a:t>a waitress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smtClean="0">
                <a:solidFill>
                  <a:srgbClr val="FF0000"/>
                </a:solidFill>
              </a:rPr>
              <a:t>/ </a:t>
            </a:r>
            <a:endParaRPr lang="en-US" sz="52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sz="5200" b="1" dirty="0" smtClean="0">
                <a:solidFill>
                  <a:srgbClr val="FF0000"/>
                </a:solidFill>
              </a:rPr>
              <a:t> </a:t>
            </a:r>
            <a:r>
              <a:rPr lang="en-US" sz="5200" b="1" dirty="0" smtClean="0">
                <a:solidFill>
                  <a:srgbClr val="FF0000"/>
                </a:solidFill>
              </a:rPr>
              <a:t>             </a:t>
            </a:r>
            <a:r>
              <a:rPr lang="en-US" sz="5200" b="1" dirty="0" smtClean="0">
                <a:solidFill>
                  <a:srgbClr val="FF0000"/>
                </a:solidFill>
              </a:rPr>
              <a:t>a caterer.</a:t>
            </a:r>
            <a:endParaRPr lang="en-US" sz="5200" b="1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6999" y="990600"/>
            <a:ext cx="3056001" cy="572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715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22. </a:t>
            </a:r>
            <a:r>
              <a:rPr lang="en-US" sz="5400" b="1" dirty="0">
                <a:solidFill>
                  <a:srgbClr val="0000CC"/>
                </a:solidFill>
              </a:rPr>
              <a:t>He makes wooden tables and chairs</a:t>
            </a:r>
            <a:r>
              <a:rPr lang="en-US" sz="5400" dirty="0"/>
              <a:t>. </a:t>
            </a: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</a:t>
            </a:r>
            <a:r>
              <a:rPr lang="en-US" sz="5200" dirty="0" smtClean="0"/>
              <a:t>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915400" cy="6629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22. </a:t>
            </a:r>
            <a:r>
              <a:rPr lang="en-US" sz="5400" b="1" dirty="0">
                <a:solidFill>
                  <a:srgbClr val="0000CC"/>
                </a:solidFill>
              </a:rPr>
              <a:t>He makes wooden tables and chairs</a:t>
            </a:r>
            <a:r>
              <a:rPr lang="en-US" sz="5400" dirty="0"/>
              <a:t>. </a:t>
            </a: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</a:t>
            </a:r>
            <a:r>
              <a:rPr lang="en-US" sz="5200" dirty="0" smtClean="0"/>
              <a:t>What’s </a:t>
            </a:r>
            <a:r>
              <a:rPr lang="en-US" sz="5200" dirty="0" smtClean="0"/>
              <a:t>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5984" y="12192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22. </a:t>
            </a:r>
            <a:r>
              <a:rPr lang="en-US" sz="5400" b="1" dirty="0">
                <a:solidFill>
                  <a:srgbClr val="0000CC"/>
                </a:solidFill>
              </a:rPr>
              <a:t>He makes wooden tables and chairs</a:t>
            </a:r>
            <a:r>
              <a:rPr lang="en-US" sz="5400" dirty="0"/>
              <a:t>. </a:t>
            </a: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</a:t>
            </a: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800" dirty="0" smtClean="0"/>
          </a:p>
          <a:p>
            <a:pPr marL="514350" indent="-514350">
              <a:buNone/>
            </a:pPr>
            <a:endParaRPr lang="en-US" sz="800" dirty="0" smtClean="0"/>
          </a:p>
          <a:p>
            <a:pPr marL="514350" indent="-514350">
              <a:buNone/>
            </a:pPr>
            <a:endParaRPr lang="en-US" sz="800" dirty="0" smtClean="0"/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b="1" dirty="0" smtClean="0"/>
              <a:t>He is </a:t>
            </a:r>
            <a:r>
              <a:rPr lang="en-US" sz="5200" b="1" dirty="0" smtClean="0">
                <a:solidFill>
                  <a:srgbClr val="FF0000"/>
                </a:solidFill>
              </a:rPr>
              <a:t>a carpenter</a:t>
            </a:r>
            <a:r>
              <a:rPr lang="en-US" sz="5200" b="1" dirty="0" smtClean="0"/>
              <a:t>.</a:t>
            </a:r>
            <a:endParaRPr lang="en-US" sz="5200" b="1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0668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172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2.   </a:t>
            </a:r>
            <a:r>
              <a:rPr lang="en-US" sz="5400" b="1" dirty="0" smtClean="0">
                <a:solidFill>
                  <a:srgbClr val="0000CC"/>
                </a:solidFill>
              </a:rPr>
              <a:t>He </a:t>
            </a:r>
            <a:r>
              <a:rPr lang="en-US" sz="5400" b="1" dirty="0">
                <a:solidFill>
                  <a:srgbClr val="0000CC"/>
                </a:solidFill>
              </a:rPr>
              <a:t>designs websites. </a:t>
            </a:r>
            <a:endParaRPr lang="en-US" sz="54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400" dirty="0"/>
          </a:p>
          <a:p>
            <a:pPr marL="514350" indent="-514350">
              <a:buNone/>
            </a:pPr>
            <a:r>
              <a:rPr lang="en-US" sz="5400" dirty="0" smtClean="0"/>
              <a:t>      </a:t>
            </a:r>
            <a:r>
              <a:rPr lang="en-US" sz="5400" dirty="0" smtClean="0"/>
              <a:t>Who is he? </a:t>
            </a:r>
          </a:p>
          <a:p>
            <a:pPr marL="514350" indent="-514350">
              <a:buNone/>
            </a:pPr>
            <a:r>
              <a:rPr lang="en-US" sz="5400" dirty="0" smtClean="0"/>
              <a:t> </a:t>
            </a:r>
            <a:r>
              <a:rPr lang="en-US" sz="5400" dirty="0" smtClean="0"/>
              <a:t>    </a:t>
            </a:r>
            <a:r>
              <a:rPr lang="en-US" sz="54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     (What’s his </a:t>
            </a:r>
            <a:r>
              <a:rPr lang="en-US" sz="5200" dirty="0"/>
              <a:t>job?)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sz="5400" dirty="0" smtClean="0"/>
              <a:t>(What’s his occupation?)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638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23. </a:t>
            </a:r>
            <a:r>
              <a:rPr lang="en-US" sz="5400" b="1" dirty="0">
                <a:solidFill>
                  <a:srgbClr val="0000CC"/>
                </a:solidFill>
              </a:rPr>
              <a:t>He goes and works on a sailing ship.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629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23. </a:t>
            </a:r>
            <a:r>
              <a:rPr lang="en-US" sz="5400" b="1" dirty="0">
                <a:solidFill>
                  <a:srgbClr val="0000CC"/>
                </a:solidFill>
              </a:rPr>
              <a:t>He goes and works on a sailing ship.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 Who is he? </a:t>
            </a:r>
          </a:p>
          <a:p>
            <a:pPr marL="514350" indent="-514350">
              <a:buNone/>
            </a:pP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</a:t>
            </a:r>
            <a:r>
              <a:rPr lang="en-US" sz="5200" dirty="0" smtClean="0"/>
              <a:t>What’s 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1888" y="1600200"/>
            <a:ext cx="47397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2484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23. </a:t>
            </a:r>
            <a:r>
              <a:rPr lang="en-US" sz="5400" b="1" dirty="0">
                <a:solidFill>
                  <a:srgbClr val="0000CC"/>
                </a:solidFill>
              </a:rPr>
              <a:t>He goes and works on a sailing ship.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endParaRPr lang="en-US" sz="5200" dirty="0" smtClean="0"/>
          </a:p>
          <a:p>
            <a:pPr marL="514350" indent="-514350">
              <a:buNone/>
            </a:pPr>
            <a:endParaRPr lang="en-US" sz="5200" b="1" dirty="0" smtClean="0"/>
          </a:p>
          <a:p>
            <a:pPr marL="514350" indent="-514350">
              <a:buNone/>
            </a:pPr>
            <a:endParaRPr lang="en-US" sz="5200" b="1" dirty="0" smtClean="0"/>
          </a:p>
          <a:p>
            <a:pPr marL="514350" indent="-514350">
              <a:buNone/>
            </a:pPr>
            <a:r>
              <a:rPr lang="en-US" sz="5200" b="1" dirty="0" smtClean="0"/>
              <a:t>He </a:t>
            </a:r>
            <a:r>
              <a:rPr lang="en-US" sz="5200" b="1" dirty="0" smtClean="0"/>
              <a:t>is </a:t>
            </a:r>
            <a:r>
              <a:rPr lang="en-US" sz="5200" b="1" dirty="0" smtClean="0">
                <a:solidFill>
                  <a:srgbClr val="FF0000"/>
                </a:solidFill>
              </a:rPr>
              <a:t>a sailor</a:t>
            </a:r>
            <a:r>
              <a:rPr lang="en-US" sz="5200" b="1" dirty="0" smtClean="0"/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981200"/>
            <a:ext cx="47397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60960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24. </a:t>
            </a:r>
            <a:r>
              <a:rPr lang="en-US" sz="5400" b="1" dirty="0">
                <a:solidFill>
                  <a:srgbClr val="0000CC"/>
                </a:solidFill>
              </a:rPr>
              <a:t>I</a:t>
            </a:r>
            <a:r>
              <a:rPr lang="en-US" sz="5400" b="1" dirty="0" smtClean="0">
                <a:solidFill>
                  <a:srgbClr val="0000CC"/>
                </a:solidFill>
              </a:rPr>
              <a:t>n a </a:t>
            </a:r>
            <a:r>
              <a:rPr lang="en-US" sz="5400" b="1" dirty="0" smtClean="0">
                <a:solidFill>
                  <a:srgbClr val="0000CC"/>
                </a:solidFill>
              </a:rPr>
              <a:t>hospital, </a:t>
            </a:r>
            <a:r>
              <a:rPr lang="en-US" sz="5400" b="1" dirty="0" smtClean="0">
                <a:solidFill>
                  <a:srgbClr val="0000CC"/>
                </a:solidFill>
              </a:rPr>
              <a:t>he </a:t>
            </a:r>
            <a:r>
              <a:rPr lang="en-US" sz="5400" b="1" dirty="0">
                <a:solidFill>
                  <a:srgbClr val="0000CC"/>
                </a:solidFill>
              </a:rPr>
              <a:t>examines patients and gives </a:t>
            </a:r>
            <a:r>
              <a:rPr lang="en-US" sz="5400" b="1" dirty="0" smtClean="0">
                <a:solidFill>
                  <a:srgbClr val="0000CC"/>
                </a:solidFill>
              </a:rPr>
              <a:t>prescription</a:t>
            </a:r>
            <a:r>
              <a:rPr lang="en-US" sz="5200" b="1" dirty="0" smtClean="0">
                <a:solidFill>
                  <a:srgbClr val="0000CC"/>
                </a:solidFill>
              </a:rPr>
              <a:t>. 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15400" cy="6705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24. </a:t>
            </a:r>
            <a:r>
              <a:rPr lang="en-US" sz="5400" b="1" dirty="0">
                <a:solidFill>
                  <a:srgbClr val="0000CC"/>
                </a:solidFill>
              </a:rPr>
              <a:t>I</a:t>
            </a:r>
            <a:r>
              <a:rPr lang="en-US" sz="5400" b="1" dirty="0" smtClean="0">
                <a:solidFill>
                  <a:srgbClr val="0000CC"/>
                </a:solidFill>
              </a:rPr>
              <a:t>n a </a:t>
            </a:r>
            <a:r>
              <a:rPr lang="en-US" sz="5400" b="1" dirty="0" smtClean="0">
                <a:solidFill>
                  <a:srgbClr val="0000CC"/>
                </a:solidFill>
              </a:rPr>
              <a:t>hospital, </a:t>
            </a:r>
            <a:r>
              <a:rPr lang="en-US" sz="5400" b="1" dirty="0" smtClean="0">
                <a:solidFill>
                  <a:srgbClr val="0000CC"/>
                </a:solidFill>
              </a:rPr>
              <a:t>he </a:t>
            </a:r>
            <a:r>
              <a:rPr lang="en-US" sz="5400" b="1" dirty="0">
                <a:solidFill>
                  <a:srgbClr val="0000CC"/>
                </a:solidFill>
              </a:rPr>
              <a:t>examines patients and gives </a:t>
            </a:r>
            <a:r>
              <a:rPr lang="en-US" sz="5400" b="1" dirty="0" smtClean="0">
                <a:solidFill>
                  <a:srgbClr val="0000CC"/>
                </a:solidFill>
              </a:rPr>
              <a:t>prescription</a:t>
            </a:r>
            <a:r>
              <a:rPr lang="en-US" sz="5200" b="1" dirty="0" smtClean="0">
                <a:solidFill>
                  <a:srgbClr val="0000CC"/>
                </a:solidFill>
              </a:rPr>
              <a:t>. 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</a:t>
            </a:r>
            <a:r>
              <a:rPr lang="en-US" sz="5200" dirty="0" smtClean="0"/>
              <a:t>What’s 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2563" y="1905000"/>
            <a:ext cx="3500437" cy="485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763000" cy="6629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24. </a:t>
            </a:r>
            <a:r>
              <a:rPr lang="en-US" sz="5400" b="1" dirty="0">
                <a:solidFill>
                  <a:srgbClr val="0000CC"/>
                </a:solidFill>
              </a:rPr>
              <a:t>I</a:t>
            </a:r>
            <a:r>
              <a:rPr lang="en-US" sz="5400" b="1" dirty="0" smtClean="0">
                <a:solidFill>
                  <a:srgbClr val="0000CC"/>
                </a:solidFill>
              </a:rPr>
              <a:t>n a hospital he </a:t>
            </a:r>
            <a:r>
              <a:rPr lang="en-US" sz="5400" b="1" dirty="0">
                <a:solidFill>
                  <a:srgbClr val="0000CC"/>
                </a:solidFill>
              </a:rPr>
              <a:t>examines patients and gives </a:t>
            </a:r>
            <a:r>
              <a:rPr lang="en-US" sz="5400" b="1" dirty="0" smtClean="0">
                <a:solidFill>
                  <a:srgbClr val="0000CC"/>
                </a:solidFill>
              </a:rPr>
              <a:t>prescription</a:t>
            </a:r>
            <a:r>
              <a:rPr lang="en-US" sz="5200" b="1" dirty="0" smtClean="0">
                <a:solidFill>
                  <a:srgbClr val="0000CC"/>
                </a:solidFill>
              </a:rPr>
              <a:t>. 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endParaRPr lang="en-US" sz="5200" dirty="0" smtClean="0"/>
          </a:p>
          <a:p>
            <a:pPr marL="514350" indent="-514350">
              <a:buNone/>
            </a:pPr>
            <a:endParaRPr lang="en-US" sz="1100" b="1" dirty="0" smtClean="0"/>
          </a:p>
          <a:p>
            <a:pPr marL="514350" indent="-514350">
              <a:buNone/>
            </a:pPr>
            <a:endParaRPr lang="en-US" sz="5200" b="1" dirty="0" smtClean="0"/>
          </a:p>
          <a:p>
            <a:pPr marL="514350" indent="-514350">
              <a:buNone/>
            </a:pPr>
            <a:r>
              <a:rPr lang="en-US" sz="5200" b="1" dirty="0" smtClean="0"/>
              <a:t>He </a:t>
            </a:r>
            <a:r>
              <a:rPr lang="en-US" sz="5200" b="1" dirty="0" smtClean="0"/>
              <a:t>is </a:t>
            </a:r>
            <a:r>
              <a:rPr lang="en-US" sz="5200" b="1" dirty="0" smtClean="0">
                <a:solidFill>
                  <a:srgbClr val="FF0000"/>
                </a:solidFill>
              </a:rPr>
              <a:t>a doctor</a:t>
            </a:r>
            <a:r>
              <a:rPr lang="en-US" sz="5200" b="1" dirty="0" smtClean="0"/>
              <a:t>.</a:t>
            </a:r>
            <a:endParaRPr lang="en-US" sz="5200" b="1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2563" y="1905000"/>
            <a:ext cx="3500437" cy="485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763000" cy="6629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25. </a:t>
            </a:r>
            <a:r>
              <a:rPr lang="en-US" sz="5400" b="1" dirty="0">
                <a:solidFill>
                  <a:srgbClr val="0000CC"/>
                </a:solidFill>
              </a:rPr>
              <a:t>She sells medicine in a drugstore</a:t>
            </a:r>
            <a:r>
              <a:rPr lang="en-US" sz="5400" b="1" dirty="0" smtClean="0">
                <a:solidFill>
                  <a:srgbClr val="0000CC"/>
                </a:solidFill>
              </a:rPr>
              <a:t>.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28" y="171736"/>
            <a:ext cx="8763000" cy="6629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25. </a:t>
            </a:r>
            <a:r>
              <a:rPr lang="en-US" sz="5400" b="1" dirty="0">
                <a:solidFill>
                  <a:srgbClr val="0000CC"/>
                </a:solidFill>
              </a:rPr>
              <a:t>She sells medicine in a drugstore</a:t>
            </a:r>
            <a:r>
              <a:rPr lang="en-US" sz="5400" b="1" dirty="0" smtClean="0">
                <a:solidFill>
                  <a:srgbClr val="0000CC"/>
                </a:solidFill>
              </a:rPr>
              <a:t>.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she?</a:t>
            </a:r>
          </a:p>
          <a:p>
            <a:pPr marL="514350" indent="-514350">
              <a:buNone/>
            </a:pP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</a:t>
            </a:r>
            <a:r>
              <a:rPr lang="en-US" sz="5200" dirty="0" smtClean="0"/>
              <a:t>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8744" y="997291"/>
            <a:ext cx="3753923" cy="418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915400" cy="6324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25. </a:t>
            </a:r>
            <a:r>
              <a:rPr lang="en-US" sz="5400" b="1" dirty="0">
                <a:solidFill>
                  <a:srgbClr val="0000CC"/>
                </a:solidFill>
              </a:rPr>
              <a:t>She sells medicine in a drugstore</a:t>
            </a:r>
            <a:r>
              <a:rPr lang="en-US" sz="5400" b="1" dirty="0" smtClean="0">
                <a:solidFill>
                  <a:srgbClr val="0000CC"/>
                </a:solidFill>
              </a:rPr>
              <a:t>.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b="1" dirty="0"/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None/>
            </a:pPr>
            <a:endParaRPr lang="en-US" sz="5200" b="1" dirty="0" smtClean="0"/>
          </a:p>
          <a:p>
            <a:pPr marL="514350" indent="-514350">
              <a:buNone/>
            </a:pPr>
            <a:endParaRPr lang="en-US" sz="5200" b="1" dirty="0" smtClean="0"/>
          </a:p>
          <a:p>
            <a:pPr marL="514350" indent="-514350">
              <a:buNone/>
            </a:pPr>
            <a:endParaRPr lang="en-US" sz="5200" b="1" dirty="0" smtClean="0"/>
          </a:p>
          <a:p>
            <a:pPr marL="514350" indent="-514350">
              <a:buNone/>
            </a:pPr>
            <a:r>
              <a:rPr lang="en-US" sz="5200" b="1" dirty="0" smtClean="0"/>
              <a:t>She is </a:t>
            </a:r>
            <a:r>
              <a:rPr lang="en-US" sz="5200" b="1" dirty="0" smtClean="0">
                <a:solidFill>
                  <a:srgbClr val="FF0000"/>
                </a:solidFill>
              </a:rPr>
              <a:t>a pharmacist </a:t>
            </a:r>
            <a:r>
              <a:rPr lang="en-US" sz="5200" b="1" dirty="0" smtClean="0"/>
              <a:t>/ </a:t>
            </a:r>
            <a:r>
              <a:rPr lang="en-US" sz="5200" b="1" dirty="0" smtClean="0">
                <a:solidFill>
                  <a:srgbClr val="FF0000"/>
                </a:solidFill>
              </a:rPr>
              <a:t>a chemist</a:t>
            </a:r>
            <a:r>
              <a:rPr lang="en-US" sz="5200" b="1" dirty="0" smtClean="0"/>
              <a:t>.</a:t>
            </a:r>
            <a:endParaRPr lang="en-US" sz="5200" b="1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092827"/>
            <a:ext cx="4010025" cy="446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791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26. </a:t>
            </a:r>
            <a:r>
              <a:rPr lang="en-US" sz="5400" b="1" dirty="0" smtClean="0">
                <a:solidFill>
                  <a:srgbClr val="0000CC"/>
                </a:solidFill>
              </a:rPr>
              <a:t>He </a:t>
            </a:r>
            <a:r>
              <a:rPr lang="en-US" sz="5400" b="1" dirty="0">
                <a:solidFill>
                  <a:srgbClr val="0000CC"/>
                </a:solidFill>
              </a:rPr>
              <a:t>studies law and helps people in a court.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he?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</a:t>
            </a:r>
            <a:r>
              <a:rPr lang="en-US" sz="5200" dirty="0" smtClean="0"/>
              <a:t> 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</a:t>
            </a:r>
            <a:r>
              <a:rPr lang="en-US" sz="5200" dirty="0" smtClean="0"/>
              <a:t>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266700"/>
            <a:ext cx="8458200" cy="6172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2.   </a:t>
            </a:r>
            <a:r>
              <a:rPr lang="en-US" sz="5400" b="1" dirty="0" smtClean="0">
                <a:solidFill>
                  <a:srgbClr val="0000CC"/>
                </a:solidFill>
              </a:rPr>
              <a:t>He </a:t>
            </a:r>
            <a:r>
              <a:rPr lang="en-US" sz="5400" b="1" dirty="0">
                <a:solidFill>
                  <a:srgbClr val="0000CC"/>
                </a:solidFill>
              </a:rPr>
              <a:t>designs websites. </a:t>
            </a:r>
            <a:endParaRPr lang="en-US" sz="54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400" dirty="0"/>
          </a:p>
          <a:p>
            <a:pPr marL="514350" indent="-514350">
              <a:buNone/>
            </a:pPr>
            <a:endParaRPr lang="en-US" sz="5400" dirty="0" smtClean="0"/>
          </a:p>
          <a:p>
            <a:pPr marL="514350" indent="-514350">
              <a:buNone/>
            </a:pPr>
            <a:endParaRPr lang="en-US" sz="5400" dirty="0" smtClean="0"/>
          </a:p>
          <a:p>
            <a:pPr marL="514350" indent="-514350">
              <a:buNone/>
            </a:pPr>
            <a:r>
              <a:rPr lang="en-US" sz="5400" dirty="0" smtClean="0"/>
              <a:t>Who is he? </a:t>
            </a:r>
          </a:p>
          <a:p>
            <a:pPr marL="514350" indent="-514350">
              <a:buNone/>
            </a:pPr>
            <a:r>
              <a:rPr lang="en-US" sz="5400" dirty="0" smtClean="0"/>
              <a:t>What does he do? </a:t>
            </a:r>
            <a:r>
              <a:rPr lang="en-US" sz="5200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295400"/>
            <a:ext cx="3860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376" y="48904"/>
            <a:ext cx="8915400" cy="6858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26. </a:t>
            </a:r>
            <a:r>
              <a:rPr lang="en-US" sz="5400" b="1" dirty="0">
                <a:solidFill>
                  <a:srgbClr val="0000CC"/>
                </a:solidFill>
              </a:rPr>
              <a:t>He studies law and helps people in a court.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(What’s 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5875" y="1924336"/>
            <a:ext cx="4021925" cy="394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15400" cy="6705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26. </a:t>
            </a:r>
            <a:r>
              <a:rPr lang="en-US" sz="5400" b="1" dirty="0">
                <a:solidFill>
                  <a:srgbClr val="0000CC"/>
                </a:solidFill>
              </a:rPr>
              <a:t>He studies law and helps people in a court.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endParaRPr lang="en-US" sz="5200" dirty="0" smtClean="0"/>
          </a:p>
          <a:p>
            <a:pPr marL="514350" indent="-514350">
              <a:buNone/>
            </a:pPr>
            <a:endParaRPr lang="en-US" sz="5200" b="1" dirty="0" smtClean="0"/>
          </a:p>
          <a:p>
            <a:pPr marL="514350" indent="-514350">
              <a:buNone/>
            </a:pPr>
            <a:endParaRPr lang="en-US" sz="5200" b="1" dirty="0" smtClean="0"/>
          </a:p>
          <a:p>
            <a:pPr marL="514350" indent="-514350">
              <a:buNone/>
            </a:pPr>
            <a:r>
              <a:rPr lang="en-US" sz="5200" b="1" dirty="0" smtClean="0"/>
              <a:t>He is </a:t>
            </a:r>
            <a:r>
              <a:rPr lang="en-US" sz="5200" b="1" dirty="0" smtClean="0">
                <a:solidFill>
                  <a:srgbClr val="FF0000"/>
                </a:solidFill>
              </a:rPr>
              <a:t>a lawyer</a:t>
            </a:r>
            <a:r>
              <a:rPr lang="en-US" sz="5200" b="1" dirty="0" smtClean="0"/>
              <a:t>.</a:t>
            </a:r>
            <a:endParaRPr lang="en-US" sz="5200" b="1" dirty="0"/>
          </a:p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25" y="1962150"/>
            <a:ext cx="43719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0" y="304800"/>
            <a:ext cx="8686800" cy="63246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27. </a:t>
            </a:r>
            <a:r>
              <a:rPr lang="en-US" sz="5400" b="1" dirty="0">
                <a:solidFill>
                  <a:srgbClr val="0000CC"/>
                </a:solidFill>
              </a:rPr>
              <a:t>He makes final decisions in a court case</a:t>
            </a:r>
            <a:r>
              <a:rPr lang="en-US" sz="5400" b="1" dirty="0" smtClean="0">
                <a:solidFill>
                  <a:srgbClr val="0000CC"/>
                </a:solidFill>
              </a:rPr>
              <a:t>.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</a:t>
            </a:r>
            <a:r>
              <a:rPr lang="en-US" sz="5200" dirty="0" smtClean="0"/>
              <a:t>What’s 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0" y="304800"/>
            <a:ext cx="8686800" cy="63246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27. </a:t>
            </a:r>
            <a:r>
              <a:rPr lang="en-US" sz="5400" b="1" dirty="0">
                <a:solidFill>
                  <a:srgbClr val="0000CC"/>
                </a:solidFill>
              </a:rPr>
              <a:t>He makes final decisions in a court case</a:t>
            </a:r>
            <a:r>
              <a:rPr lang="en-US" sz="5400" b="1" dirty="0" smtClean="0">
                <a:solidFill>
                  <a:srgbClr val="0000CC"/>
                </a:solidFill>
              </a:rPr>
              <a:t>.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</a:t>
            </a:r>
            <a:r>
              <a:rPr lang="en-US" sz="5200" dirty="0" smtClean="0"/>
              <a:t>What’s 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4462" y="2903490"/>
            <a:ext cx="3984247" cy="380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2738" y="1924050"/>
            <a:ext cx="2510862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400" b="1" dirty="0" smtClean="0">
                <a:solidFill>
                  <a:srgbClr val="0000CC"/>
                </a:solidFill>
              </a:rPr>
              <a:t>27. </a:t>
            </a:r>
            <a:r>
              <a:rPr lang="en-US" sz="6000" b="1" dirty="0">
                <a:solidFill>
                  <a:srgbClr val="0000CC"/>
                </a:solidFill>
              </a:rPr>
              <a:t>He makes final decisions in a court case</a:t>
            </a:r>
            <a:r>
              <a:rPr lang="en-US" sz="6000" b="1" dirty="0" smtClean="0">
                <a:solidFill>
                  <a:srgbClr val="0000CC"/>
                </a:solidFill>
              </a:rPr>
              <a:t>.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>
              <a:buNone/>
            </a:pPr>
            <a:r>
              <a:rPr lang="en-US" sz="5400" b="1" dirty="0" smtClean="0"/>
              <a:t>       </a:t>
            </a:r>
          </a:p>
          <a:p>
            <a:pPr>
              <a:buNone/>
            </a:pPr>
            <a:endParaRPr lang="en-US" sz="5400" b="1" dirty="0" smtClean="0"/>
          </a:p>
          <a:p>
            <a:pPr>
              <a:buNone/>
            </a:pPr>
            <a:r>
              <a:rPr lang="en-US" sz="5400" b="1" dirty="0" smtClean="0"/>
              <a:t>He is </a:t>
            </a:r>
            <a:r>
              <a:rPr lang="en-US" sz="5400" b="1" dirty="0" smtClean="0">
                <a:solidFill>
                  <a:srgbClr val="FF0000"/>
                </a:solidFill>
              </a:rPr>
              <a:t>a judge</a:t>
            </a:r>
            <a:r>
              <a:rPr lang="en-US" sz="5400" b="1" dirty="0" smtClean="0"/>
              <a:t>.</a:t>
            </a:r>
            <a:endParaRPr lang="en-US" sz="5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960245"/>
            <a:ext cx="4333875" cy="413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457450"/>
            <a:ext cx="2510862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7150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28. </a:t>
            </a:r>
            <a:r>
              <a:rPr lang="en-US" sz="5400" b="1" dirty="0" smtClean="0">
                <a:solidFill>
                  <a:srgbClr val="0000CC"/>
                </a:solidFill>
              </a:rPr>
              <a:t>He studies </a:t>
            </a:r>
            <a:r>
              <a:rPr lang="en-US" sz="5400" b="1" dirty="0" smtClean="0">
                <a:solidFill>
                  <a:srgbClr val="0000CC"/>
                </a:solidFill>
              </a:rPr>
              <a:t>Maths</a:t>
            </a:r>
            <a:r>
              <a:rPr lang="en-US" sz="5400" b="1" dirty="0" smtClean="0">
                <a:solidFill>
                  <a:srgbClr val="0000CC"/>
                </a:solidFill>
              </a:rPr>
              <a:t>. </a:t>
            </a:r>
          </a:p>
          <a:p>
            <a:pPr lvl="0">
              <a:buNone/>
            </a:pPr>
            <a:endParaRPr lang="en-US" sz="5200" dirty="0" smtClean="0"/>
          </a:p>
          <a:p>
            <a:pPr lvl="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his occupation?) </a:t>
            </a:r>
            <a:endParaRPr lang="en-US" sz="5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68" y="78472"/>
            <a:ext cx="8915400" cy="677952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28. </a:t>
            </a:r>
            <a:r>
              <a:rPr lang="en-US" sz="5400" b="1" dirty="0" smtClean="0">
                <a:solidFill>
                  <a:srgbClr val="0000CC"/>
                </a:solidFill>
              </a:rPr>
              <a:t>He studies </a:t>
            </a:r>
            <a:r>
              <a:rPr lang="en-US" sz="5400" b="1" dirty="0" smtClean="0">
                <a:solidFill>
                  <a:srgbClr val="0000CC"/>
                </a:solidFill>
              </a:rPr>
              <a:t>Maths</a:t>
            </a:r>
            <a:r>
              <a:rPr lang="en-US" sz="5400" b="1" dirty="0" smtClean="0">
                <a:solidFill>
                  <a:srgbClr val="0000CC"/>
                </a:solidFill>
              </a:rPr>
              <a:t>. </a:t>
            </a:r>
          </a:p>
          <a:p>
            <a:pPr lvl="0"/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</a:t>
            </a: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</a:t>
            </a:r>
            <a:r>
              <a:rPr lang="en-US" sz="5200" dirty="0" smtClean="0"/>
              <a:t>What’s his occupation?) </a:t>
            </a:r>
            <a:endParaRPr lang="en-US" sz="5200" dirty="0"/>
          </a:p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3744" y="1326112"/>
            <a:ext cx="3949311" cy="400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914401"/>
            <a:ext cx="25794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15400" cy="64008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28. </a:t>
            </a:r>
            <a:r>
              <a:rPr lang="en-US" sz="5400" b="1" dirty="0" smtClean="0">
                <a:solidFill>
                  <a:srgbClr val="0000CC"/>
                </a:solidFill>
              </a:rPr>
              <a:t>He studies </a:t>
            </a:r>
            <a:r>
              <a:rPr lang="en-US" sz="5400" b="1" dirty="0" smtClean="0">
                <a:solidFill>
                  <a:srgbClr val="0000CC"/>
                </a:solidFill>
              </a:rPr>
              <a:t>Maths</a:t>
            </a:r>
            <a:r>
              <a:rPr lang="en-US" sz="5400" b="1" dirty="0" smtClean="0">
                <a:solidFill>
                  <a:srgbClr val="0000CC"/>
                </a:solidFill>
              </a:rPr>
              <a:t>. </a:t>
            </a:r>
          </a:p>
          <a:p>
            <a:pPr lvl="0">
              <a:buNone/>
            </a:pPr>
            <a:endParaRPr lang="en-US" sz="5200" dirty="0" smtClean="0"/>
          </a:p>
          <a:p>
            <a:pPr lvl="0">
              <a:buNone/>
            </a:pPr>
            <a:endParaRPr lang="en-US" sz="5200" dirty="0" smtClean="0"/>
          </a:p>
          <a:p>
            <a:pPr lvl="0">
              <a:buNone/>
            </a:pPr>
            <a:endParaRPr lang="en-US" sz="5200" dirty="0" smtClean="0"/>
          </a:p>
          <a:p>
            <a:pPr lvl="0">
              <a:buNone/>
            </a:pPr>
            <a:endParaRPr lang="en-US" sz="5200" dirty="0" smtClean="0"/>
          </a:p>
          <a:p>
            <a:pPr lvl="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    </a:t>
            </a:r>
            <a:r>
              <a:rPr lang="en-US" sz="5400" b="1" dirty="0" smtClean="0"/>
              <a:t>He is </a:t>
            </a:r>
            <a:r>
              <a:rPr lang="en-US" sz="5400" b="1" dirty="0" smtClean="0">
                <a:solidFill>
                  <a:srgbClr val="FF0000"/>
                </a:solidFill>
              </a:rPr>
              <a:t>a mathematician</a:t>
            </a:r>
            <a:r>
              <a:rPr lang="en-US" sz="5400" b="1" dirty="0" smtClean="0"/>
              <a:t>.</a:t>
            </a:r>
            <a:endParaRPr lang="en-US" sz="5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3068" y="1143000"/>
            <a:ext cx="435500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3999"/>
            <a:ext cx="2971800" cy="35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458200" cy="5181599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29. </a:t>
            </a:r>
            <a:r>
              <a:rPr lang="en-US" sz="5400" b="1" dirty="0">
                <a:solidFill>
                  <a:srgbClr val="0000CC"/>
                </a:solidFill>
              </a:rPr>
              <a:t>She takes care of dogs and </a:t>
            </a:r>
            <a:r>
              <a:rPr lang="en-US" sz="5400" b="1" dirty="0" smtClean="0">
                <a:solidFill>
                  <a:srgbClr val="0000CC"/>
                </a:solidFill>
              </a:rPr>
              <a:t>cats when they are ill. </a:t>
            </a:r>
            <a:r>
              <a:rPr lang="en-US" sz="5200" b="1" dirty="0" smtClean="0">
                <a:solidFill>
                  <a:srgbClr val="0000CC"/>
                </a:solidFill>
              </a:rPr>
              <a:t> 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she?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</a:t>
            </a:r>
            <a:r>
              <a:rPr lang="en-US" sz="5200" dirty="0" smtClean="0"/>
              <a:t> 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915400" cy="6248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29. </a:t>
            </a:r>
            <a:r>
              <a:rPr lang="en-US" sz="5200" b="1" dirty="0" smtClean="0">
                <a:solidFill>
                  <a:srgbClr val="0000CC"/>
                </a:solidFill>
              </a:rPr>
              <a:t>(</a:t>
            </a:r>
            <a:r>
              <a:rPr lang="en-US" sz="5400" b="1" dirty="0" smtClean="0">
                <a:solidFill>
                  <a:srgbClr val="0000CC"/>
                </a:solidFill>
              </a:rPr>
              <a:t>S)he </a:t>
            </a:r>
            <a:r>
              <a:rPr lang="en-US" sz="5400" b="1" dirty="0">
                <a:solidFill>
                  <a:srgbClr val="0000CC"/>
                </a:solidFill>
              </a:rPr>
              <a:t>takes care of dogs and </a:t>
            </a:r>
            <a:r>
              <a:rPr lang="en-US" sz="5400" b="1" dirty="0" smtClean="0">
                <a:solidFill>
                  <a:srgbClr val="0000CC"/>
                </a:solidFill>
              </a:rPr>
              <a:t>cats when they are ill. </a:t>
            </a:r>
            <a:r>
              <a:rPr lang="en-US" sz="5200" b="1" dirty="0" smtClean="0">
                <a:solidFill>
                  <a:srgbClr val="0000CC"/>
                </a:solidFill>
              </a:rPr>
              <a:t> 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900" dirty="0" smtClean="0"/>
          </a:p>
          <a:p>
            <a:pPr marL="514350" indent="-514350">
              <a:buNone/>
            </a:pPr>
            <a:r>
              <a:rPr lang="en-US" sz="5000" dirty="0" smtClean="0"/>
              <a:t>Who is (s)he? </a:t>
            </a:r>
          </a:p>
          <a:p>
            <a:pPr marL="514350" indent="-514350">
              <a:buNone/>
            </a:pPr>
            <a:r>
              <a:rPr lang="en-US" sz="5000" dirty="0" smtClean="0"/>
              <a:t>What does (s)he do? </a:t>
            </a:r>
            <a:endParaRPr lang="en-US" sz="5000" dirty="0" smtClean="0"/>
          </a:p>
          <a:p>
            <a:pPr marL="514350" indent="-514350">
              <a:buNone/>
            </a:pPr>
            <a:r>
              <a:rPr lang="en-US" sz="5000" dirty="0" smtClean="0"/>
              <a:t>(</a:t>
            </a:r>
            <a:r>
              <a:rPr lang="en-US" sz="5000" dirty="0" smtClean="0"/>
              <a:t>What’s </a:t>
            </a:r>
            <a:r>
              <a:rPr lang="en-US" sz="5000" u="sng" dirty="0" smtClean="0"/>
              <a:t>her/his</a:t>
            </a:r>
            <a:r>
              <a:rPr lang="en-US" sz="5000" dirty="0" smtClean="0"/>
              <a:t> </a:t>
            </a:r>
            <a:r>
              <a:rPr lang="en-US" sz="5000" dirty="0"/>
              <a:t>job</a:t>
            </a:r>
            <a:r>
              <a:rPr lang="en-US" sz="5000" dirty="0" smtClean="0"/>
              <a:t>?)</a:t>
            </a:r>
            <a:endParaRPr lang="en-US" sz="5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7856" y="2209800"/>
            <a:ext cx="35108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04800"/>
            <a:ext cx="8458200" cy="6096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2.   </a:t>
            </a:r>
            <a:r>
              <a:rPr lang="en-US" sz="5400" b="1" dirty="0" smtClean="0">
                <a:solidFill>
                  <a:srgbClr val="0000CC"/>
                </a:solidFill>
              </a:rPr>
              <a:t>He </a:t>
            </a:r>
            <a:r>
              <a:rPr lang="en-US" sz="5400" b="1" dirty="0">
                <a:solidFill>
                  <a:srgbClr val="0000CC"/>
                </a:solidFill>
              </a:rPr>
              <a:t>designs websites. </a:t>
            </a:r>
            <a:endParaRPr lang="en-US" sz="54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1200" dirty="0"/>
          </a:p>
          <a:p>
            <a:pPr marL="514350" indent="-514350">
              <a:buNone/>
            </a:pPr>
            <a:r>
              <a:rPr lang="en-US" sz="5400" dirty="0" smtClean="0"/>
              <a:t>    </a:t>
            </a:r>
            <a:endParaRPr lang="en-US" sz="5400" dirty="0" smtClean="0"/>
          </a:p>
          <a:p>
            <a:pPr marL="514350" indent="-514350">
              <a:buNone/>
            </a:pPr>
            <a:endParaRPr lang="en-US" sz="5400" dirty="0" smtClean="0"/>
          </a:p>
          <a:p>
            <a:pPr marL="514350" indent="-514350">
              <a:buNone/>
            </a:pPr>
            <a:endParaRPr lang="en-US" sz="5400" dirty="0" smtClean="0"/>
          </a:p>
          <a:p>
            <a:pPr marL="514350" indent="-514350">
              <a:buNone/>
            </a:pPr>
            <a:endParaRPr lang="en-US" sz="5400" dirty="0" smtClean="0"/>
          </a:p>
          <a:p>
            <a:pPr marL="514350" indent="-514350">
              <a:buNone/>
            </a:pPr>
            <a:r>
              <a:rPr lang="en-US" sz="5400" dirty="0" smtClean="0"/>
              <a:t> </a:t>
            </a:r>
            <a:r>
              <a:rPr lang="en-US" sz="5400" b="1" dirty="0" smtClean="0"/>
              <a:t>He is </a:t>
            </a:r>
            <a:r>
              <a:rPr lang="en-US" sz="5400" b="1" dirty="0" smtClean="0">
                <a:solidFill>
                  <a:srgbClr val="FF0000"/>
                </a:solidFill>
              </a:rPr>
              <a:t>a web designer.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524000"/>
            <a:ext cx="3860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6477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29. </a:t>
            </a:r>
            <a:r>
              <a:rPr lang="en-US" sz="5200" b="1" dirty="0" smtClean="0">
                <a:solidFill>
                  <a:srgbClr val="0000CC"/>
                </a:solidFill>
              </a:rPr>
              <a:t>(</a:t>
            </a:r>
            <a:r>
              <a:rPr lang="en-US" sz="5400" b="1" dirty="0" smtClean="0">
                <a:solidFill>
                  <a:srgbClr val="0000CC"/>
                </a:solidFill>
              </a:rPr>
              <a:t>S)he </a:t>
            </a:r>
            <a:r>
              <a:rPr lang="en-US" sz="5400" b="1" dirty="0">
                <a:solidFill>
                  <a:srgbClr val="0000CC"/>
                </a:solidFill>
              </a:rPr>
              <a:t>takes care of dogs and </a:t>
            </a:r>
            <a:r>
              <a:rPr lang="en-US" sz="5400" b="1" dirty="0" smtClean="0">
                <a:solidFill>
                  <a:srgbClr val="0000CC"/>
                </a:solidFill>
              </a:rPr>
              <a:t>cats when they are ill. </a:t>
            </a:r>
            <a:r>
              <a:rPr lang="en-US" sz="5200" b="1" dirty="0" smtClean="0">
                <a:solidFill>
                  <a:srgbClr val="0000CC"/>
                </a:solidFill>
              </a:rPr>
              <a:t> </a:t>
            </a: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b="1" dirty="0" smtClean="0"/>
              <a:t>(S)he is </a:t>
            </a:r>
            <a:r>
              <a:rPr lang="en-US" sz="5200" b="1" dirty="0" smtClean="0">
                <a:solidFill>
                  <a:srgbClr val="FF0000"/>
                </a:solidFill>
              </a:rPr>
              <a:t>a vet</a:t>
            </a:r>
            <a:r>
              <a:rPr lang="en-US" sz="5200" b="1" dirty="0" smtClean="0"/>
              <a:t>.</a:t>
            </a:r>
            <a:endParaRPr lang="en-US" sz="5200" b="1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0574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867400"/>
          </a:xfrm>
        </p:spPr>
        <p:txBody>
          <a:bodyPr>
            <a:normAutofit/>
          </a:bodyPr>
          <a:lstStyle/>
          <a:p>
            <a:pPr marL="914400" indent="-914400">
              <a:buAutoNum type="arabicPeriod" startAt="30"/>
            </a:pPr>
            <a:r>
              <a:rPr lang="en-US" sz="5400" b="1" dirty="0" smtClean="0">
                <a:solidFill>
                  <a:srgbClr val="0000CC"/>
                </a:solidFill>
              </a:rPr>
              <a:t> She </a:t>
            </a:r>
            <a:r>
              <a:rPr lang="en-US" sz="5400" b="1" dirty="0" smtClean="0">
                <a:solidFill>
                  <a:srgbClr val="0000CC"/>
                </a:solidFill>
              </a:rPr>
              <a:t>buys and sells</a:t>
            </a:r>
          </a:p>
          <a:p>
            <a:pPr marL="914400" indent="-914400">
              <a:buNone/>
            </a:pPr>
            <a:r>
              <a:rPr lang="en-US" sz="5400" b="1" dirty="0" smtClean="0">
                <a:solidFill>
                  <a:srgbClr val="0000CC"/>
                </a:solidFill>
              </a:rPr>
              <a:t>      flowers.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  </a:t>
            </a: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15400" cy="6553200"/>
          </a:xfrm>
        </p:spPr>
        <p:txBody>
          <a:bodyPr>
            <a:normAutofit lnSpcReduction="10000"/>
          </a:bodyPr>
          <a:lstStyle/>
          <a:p>
            <a:pPr marL="914400" indent="-914400">
              <a:buAutoNum type="arabicPeriod" startAt="30"/>
            </a:pPr>
            <a:r>
              <a:rPr lang="en-US" sz="5400" b="1" dirty="0" smtClean="0">
                <a:solidFill>
                  <a:srgbClr val="0000CC"/>
                </a:solidFill>
              </a:rPr>
              <a:t> </a:t>
            </a:r>
            <a:r>
              <a:rPr lang="en-US" sz="5400" b="1" dirty="0" smtClean="0">
                <a:solidFill>
                  <a:srgbClr val="0000CC"/>
                </a:solidFill>
              </a:rPr>
              <a:t>She buys and sells</a:t>
            </a:r>
          </a:p>
          <a:p>
            <a:pPr marL="914400" indent="-914400">
              <a:buNone/>
            </a:pPr>
            <a:r>
              <a:rPr lang="en-US" sz="5400" b="1" dirty="0" smtClean="0">
                <a:solidFill>
                  <a:srgbClr val="0000CC"/>
                </a:solidFill>
              </a:rPr>
              <a:t>      flowers.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Who is she? </a:t>
            </a:r>
          </a:p>
          <a:p>
            <a:pPr marL="514350" indent="-514350">
              <a:buNone/>
            </a:pPr>
            <a:r>
              <a:rPr lang="en-US" sz="5200" dirty="0" smtClean="0"/>
              <a:t>What does she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</a:t>
            </a:r>
            <a:r>
              <a:rPr lang="en-US" sz="5200" dirty="0" smtClean="0"/>
              <a:t>What’s </a:t>
            </a:r>
            <a:r>
              <a:rPr lang="en-US" sz="5200" dirty="0"/>
              <a:t>her job?) </a:t>
            </a:r>
          </a:p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1880" y="1600200"/>
            <a:ext cx="3886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248400"/>
          </a:xfrm>
        </p:spPr>
        <p:txBody>
          <a:bodyPr>
            <a:normAutofit/>
          </a:bodyPr>
          <a:lstStyle/>
          <a:p>
            <a:pPr marL="914400" indent="-914400">
              <a:buAutoNum type="arabicPeriod" startAt="30"/>
            </a:pPr>
            <a:r>
              <a:rPr lang="en-US" sz="5400" b="1" dirty="0" smtClean="0">
                <a:solidFill>
                  <a:srgbClr val="0000CC"/>
                </a:solidFill>
              </a:rPr>
              <a:t> She </a:t>
            </a:r>
            <a:r>
              <a:rPr lang="en-US" sz="5400" b="1" dirty="0" smtClean="0">
                <a:solidFill>
                  <a:srgbClr val="0000CC"/>
                </a:solidFill>
              </a:rPr>
              <a:t>buys </a:t>
            </a:r>
            <a:r>
              <a:rPr lang="en-US" sz="5400" b="1" dirty="0" smtClean="0">
                <a:solidFill>
                  <a:srgbClr val="0000CC"/>
                </a:solidFill>
              </a:rPr>
              <a:t>and sells</a:t>
            </a:r>
            <a:endParaRPr lang="en-US" sz="5400" b="1" dirty="0" smtClean="0">
              <a:solidFill>
                <a:srgbClr val="0000CC"/>
              </a:solidFill>
            </a:endParaRPr>
          </a:p>
          <a:p>
            <a:pPr marL="914400" indent="-914400">
              <a:buNone/>
            </a:pPr>
            <a:r>
              <a:rPr lang="en-US" sz="5400" b="1" dirty="0">
                <a:solidFill>
                  <a:srgbClr val="0000CC"/>
                </a:solidFill>
              </a:rPr>
              <a:t> </a:t>
            </a:r>
            <a:r>
              <a:rPr lang="en-US" sz="5400" b="1" dirty="0" smtClean="0">
                <a:solidFill>
                  <a:srgbClr val="0000CC"/>
                </a:solidFill>
              </a:rPr>
              <a:t>     </a:t>
            </a:r>
            <a:r>
              <a:rPr lang="en-US" sz="5400" b="1" dirty="0" smtClean="0">
                <a:solidFill>
                  <a:srgbClr val="0000CC"/>
                </a:solidFill>
              </a:rPr>
              <a:t>flowers</a:t>
            </a:r>
            <a:r>
              <a:rPr lang="en-US" sz="5400" b="1" dirty="0">
                <a:solidFill>
                  <a:srgbClr val="0000CC"/>
                </a:solidFill>
              </a:rPr>
              <a:t>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endParaRPr lang="en-US" sz="5200" dirty="0" smtClean="0"/>
          </a:p>
          <a:p>
            <a:pPr marL="514350" indent="-514350">
              <a:buNone/>
            </a:pPr>
            <a:endParaRPr lang="en-US" sz="5200" b="1" dirty="0" smtClean="0"/>
          </a:p>
          <a:p>
            <a:pPr marL="514350" indent="-514350">
              <a:buNone/>
            </a:pPr>
            <a:r>
              <a:rPr lang="en-US" sz="5200" b="1" dirty="0" smtClean="0"/>
              <a:t>She is </a:t>
            </a:r>
            <a:r>
              <a:rPr lang="en-US" sz="5200" b="1" dirty="0" smtClean="0">
                <a:solidFill>
                  <a:srgbClr val="FF0000"/>
                </a:solidFill>
              </a:rPr>
              <a:t>a florist</a:t>
            </a:r>
            <a:r>
              <a:rPr lang="en-US" sz="5200" b="1" dirty="0" smtClean="0"/>
              <a:t>.</a:t>
            </a:r>
            <a:endParaRPr lang="en-US" sz="5200" b="1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00200"/>
            <a:ext cx="3886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715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31. </a:t>
            </a:r>
            <a:r>
              <a:rPr lang="en-US" sz="5400" b="1" dirty="0" smtClean="0">
                <a:solidFill>
                  <a:srgbClr val="0000CC"/>
                </a:solidFill>
              </a:rPr>
              <a:t>H</a:t>
            </a:r>
            <a:r>
              <a:rPr lang="en-US" sz="5400" b="1" dirty="0" smtClean="0">
                <a:solidFill>
                  <a:srgbClr val="0000CC"/>
                </a:solidFill>
              </a:rPr>
              <a:t>e checks </a:t>
            </a:r>
            <a:r>
              <a:rPr lang="en-US" sz="5400" b="1" dirty="0">
                <a:solidFill>
                  <a:srgbClr val="0000CC"/>
                </a:solidFill>
              </a:rPr>
              <a:t>and fixes teeth.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he?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</a:t>
            </a:r>
            <a:r>
              <a:rPr lang="en-US" sz="5200" dirty="0" smtClean="0"/>
              <a:t> 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</a:t>
            </a:r>
            <a:r>
              <a:rPr lang="en-US" sz="5200" dirty="0" smtClean="0"/>
              <a:t>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915400" cy="6553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31. </a:t>
            </a:r>
            <a:r>
              <a:rPr lang="en-US" sz="5400" b="1" dirty="0" smtClean="0">
                <a:solidFill>
                  <a:srgbClr val="0000CC"/>
                </a:solidFill>
              </a:rPr>
              <a:t>H</a:t>
            </a:r>
            <a:r>
              <a:rPr lang="en-US" sz="5400" b="1" dirty="0" smtClean="0">
                <a:solidFill>
                  <a:srgbClr val="0000CC"/>
                </a:solidFill>
              </a:rPr>
              <a:t>e checks </a:t>
            </a:r>
            <a:r>
              <a:rPr lang="en-US" sz="5400" b="1" dirty="0">
                <a:solidFill>
                  <a:srgbClr val="0000CC"/>
                </a:solidFill>
              </a:rPr>
              <a:t>and fixes teeth.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   </a:t>
            </a:r>
          </a:p>
          <a:p>
            <a:pPr marL="514350" indent="-514350">
              <a:buNone/>
            </a:pPr>
            <a:r>
              <a:rPr lang="en-US" sz="5200" dirty="0" smtClean="0"/>
              <a:t>Who is he? </a:t>
            </a:r>
          </a:p>
          <a:p>
            <a:pPr marL="514350" indent="-514350">
              <a:buNone/>
            </a:pPr>
            <a:r>
              <a:rPr lang="en-US" sz="5200" dirty="0" smtClean="0"/>
              <a:t>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(</a:t>
            </a:r>
            <a:r>
              <a:rPr lang="en-US" sz="5200" dirty="0" smtClean="0"/>
              <a:t>What’s </a:t>
            </a:r>
            <a:r>
              <a:rPr lang="en-US" sz="5200" dirty="0" smtClean="0"/>
              <a:t>his </a:t>
            </a:r>
            <a:r>
              <a:rPr lang="en-US" sz="5200" dirty="0"/>
              <a:t>job?) </a:t>
            </a:r>
          </a:p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9592" y="1219200"/>
            <a:ext cx="265480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15400" cy="6553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31. </a:t>
            </a:r>
            <a:r>
              <a:rPr lang="en-US" sz="5200" b="1" dirty="0" smtClean="0">
                <a:solidFill>
                  <a:srgbClr val="0000CC"/>
                </a:solidFill>
              </a:rPr>
              <a:t>H</a:t>
            </a:r>
            <a:r>
              <a:rPr lang="en-US" sz="5400" b="1" dirty="0" smtClean="0">
                <a:solidFill>
                  <a:srgbClr val="0000CC"/>
                </a:solidFill>
              </a:rPr>
              <a:t>e checks </a:t>
            </a:r>
            <a:r>
              <a:rPr lang="en-US" sz="5400" b="1" dirty="0">
                <a:solidFill>
                  <a:srgbClr val="0000CC"/>
                </a:solidFill>
              </a:rPr>
              <a:t>and fixes teeth.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</a:t>
            </a: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b="1" dirty="0" smtClean="0"/>
              <a:t>He is </a:t>
            </a:r>
            <a:r>
              <a:rPr lang="en-US" sz="5200" b="1" dirty="0" smtClean="0">
                <a:solidFill>
                  <a:srgbClr val="FF0000"/>
                </a:solidFill>
              </a:rPr>
              <a:t>a dentist</a:t>
            </a:r>
            <a:r>
              <a:rPr lang="en-US" sz="5200" b="1" dirty="0" smtClean="0"/>
              <a:t>.</a:t>
            </a:r>
            <a:endParaRPr lang="en-US" sz="5200" b="1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9592" y="1219200"/>
            <a:ext cx="265480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59436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32.  </a:t>
            </a:r>
            <a:r>
              <a:rPr lang="en-US" sz="5400" b="1" dirty="0">
                <a:solidFill>
                  <a:srgbClr val="0000CC"/>
                </a:solidFill>
              </a:rPr>
              <a:t>He is very good at numbers, salary and profit calculation.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 </a:t>
            </a:r>
            <a:r>
              <a:rPr lang="en-US" sz="5200" dirty="0" smtClean="0"/>
              <a:t>Who is he?</a:t>
            </a:r>
          </a:p>
          <a:p>
            <a:pPr marL="514350" indent="-514350">
              <a:buNone/>
            </a:pPr>
            <a:r>
              <a:rPr lang="en-US" sz="5200" dirty="0" smtClean="0"/>
              <a:t> </a:t>
            </a:r>
            <a:r>
              <a:rPr lang="en-US" sz="5200" dirty="0" smtClean="0"/>
              <a:t>  </a:t>
            </a:r>
            <a:r>
              <a:rPr lang="en-US" sz="5200" dirty="0" smtClean="0"/>
              <a:t> What does he do? </a:t>
            </a:r>
            <a:endParaRPr lang="en-US" sz="5200" dirty="0" smtClean="0"/>
          </a:p>
          <a:p>
            <a:pPr marL="514350" indent="-514350">
              <a:buNone/>
            </a:pPr>
            <a:r>
              <a:rPr lang="en-US" sz="5200" dirty="0"/>
              <a:t> </a:t>
            </a:r>
            <a:r>
              <a:rPr lang="en-US" sz="5200" dirty="0" smtClean="0"/>
              <a:t>  (What’s his occupation</a:t>
            </a:r>
            <a:r>
              <a:rPr lang="en-US" sz="5200" dirty="0" smtClean="0"/>
              <a:t>?)</a:t>
            </a:r>
            <a:endParaRPr lang="en-US" sz="5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359"/>
            <a:ext cx="9144000" cy="6553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32</a:t>
            </a:r>
            <a:r>
              <a:rPr lang="en-US" sz="5200" b="1" dirty="0" smtClean="0">
                <a:solidFill>
                  <a:srgbClr val="0000CC"/>
                </a:solidFill>
              </a:rPr>
              <a:t>. </a:t>
            </a:r>
            <a:r>
              <a:rPr lang="en-US" sz="5200" b="1" dirty="0">
                <a:solidFill>
                  <a:srgbClr val="0000CC"/>
                </a:solidFill>
              </a:rPr>
              <a:t>He is very good at </a:t>
            </a:r>
            <a:r>
              <a:rPr lang="en-US" sz="5200" b="1" dirty="0" smtClean="0">
                <a:solidFill>
                  <a:srgbClr val="0000CC"/>
                </a:solidFill>
              </a:rPr>
              <a:t>numbers, salary </a:t>
            </a:r>
            <a:r>
              <a:rPr lang="en-US" sz="5200" b="1" dirty="0">
                <a:solidFill>
                  <a:srgbClr val="0000CC"/>
                </a:solidFill>
              </a:rPr>
              <a:t>and profit calculation.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5200" dirty="0" smtClean="0"/>
          </a:p>
          <a:p>
            <a:pPr marL="514350" indent="-514350">
              <a:buNone/>
            </a:pPr>
            <a:endParaRPr lang="en-US" sz="1300" dirty="0" smtClean="0"/>
          </a:p>
          <a:p>
            <a:pPr marL="514350" indent="-514350">
              <a:buNone/>
            </a:pPr>
            <a:endParaRPr lang="en-US" sz="1300" dirty="0" smtClean="0"/>
          </a:p>
          <a:p>
            <a:pPr marL="514350" indent="-514350">
              <a:buNone/>
            </a:pPr>
            <a:endParaRPr lang="en-US" sz="1300" dirty="0" smtClean="0"/>
          </a:p>
          <a:p>
            <a:pPr marL="514350" indent="-514350">
              <a:buNone/>
            </a:pPr>
            <a:endParaRPr lang="en-US" sz="1300" dirty="0" smtClean="0"/>
          </a:p>
          <a:p>
            <a:pPr marL="514350" indent="-514350">
              <a:buNone/>
            </a:pPr>
            <a:endParaRPr lang="en-US" sz="1300" dirty="0" smtClean="0"/>
          </a:p>
          <a:p>
            <a:pPr marL="514350" indent="-514350">
              <a:buNone/>
            </a:pPr>
            <a:r>
              <a:rPr lang="en-US" sz="4800" dirty="0" smtClean="0"/>
              <a:t>Who is he?</a:t>
            </a:r>
          </a:p>
          <a:p>
            <a:pPr marL="514350" indent="-514350">
              <a:buNone/>
            </a:pPr>
            <a:r>
              <a:rPr lang="en-US" sz="4800" dirty="0" smtClean="0"/>
              <a:t>What does he do? </a:t>
            </a:r>
            <a:endParaRPr lang="en-US" sz="4800" dirty="0" smtClean="0"/>
          </a:p>
          <a:p>
            <a:pPr marL="514350" indent="-514350">
              <a:buNone/>
            </a:pPr>
            <a:r>
              <a:rPr lang="en-US" sz="4800" dirty="0" smtClean="0"/>
              <a:t>(What’s </a:t>
            </a:r>
            <a:r>
              <a:rPr lang="en-US" sz="4800" dirty="0" smtClean="0"/>
              <a:t>his occupation</a:t>
            </a:r>
            <a:r>
              <a:rPr lang="en-US" sz="4800" dirty="0" smtClean="0"/>
              <a:t>?)</a:t>
            </a:r>
            <a:endParaRPr lang="en-US" sz="48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2435" y="1803105"/>
            <a:ext cx="4369166" cy="353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6" y="0"/>
            <a:ext cx="9067800" cy="6858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5200" b="1" dirty="0" smtClean="0">
                <a:solidFill>
                  <a:srgbClr val="0000CC"/>
                </a:solidFill>
              </a:rPr>
              <a:t>32.  </a:t>
            </a:r>
            <a:r>
              <a:rPr lang="en-US" sz="5200" b="1" dirty="0">
                <a:solidFill>
                  <a:srgbClr val="0000CC"/>
                </a:solidFill>
              </a:rPr>
              <a:t>He is very good at numbers, salary and profit calculation.</a:t>
            </a:r>
            <a:endParaRPr lang="en-US" sz="5200" b="1" dirty="0" smtClean="0">
              <a:solidFill>
                <a:srgbClr val="0000CC"/>
              </a:solidFill>
            </a:endParaRPr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5200" b="1" dirty="0"/>
          </a:p>
          <a:p>
            <a:pPr marL="514350" indent="-514350">
              <a:buNone/>
            </a:pPr>
            <a:endParaRPr lang="en-US" sz="5200" b="1" dirty="0" smtClean="0"/>
          </a:p>
          <a:p>
            <a:pPr marL="514350" indent="-514350">
              <a:buNone/>
            </a:pPr>
            <a:r>
              <a:rPr lang="en-US" sz="5200" b="1" dirty="0" smtClean="0"/>
              <a:t>He is </a:t>
            </a:r>
            <a:r>
              <a:rPr lang="en-US" sz="5200" b="1" dirty="0" smtClean="0">
                <a:solidFill>
                  <a:srgbClr val="FF0000"/>
                </a:solidFill>
              </a:rPr>
              <a:t>an accountant</a:t>
            </a:r>
            <a:r>
              <a:rPr lang="en-US" sz="5200" b="1" dirty="0" smtClean="0"/>
              <a:t>.</a:t>
            </a:r>
            <a:endParaRPr lang="en-US" sz="5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600200"/>
            <a:ext cx="5029201" cy="40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1ec17ef674713741fc4814e757dee624dd672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3007</Words>
  <Application>Microsoft Office PowerPoint</Application>
  <PresentationFormat>On-screen Show (4:3)</PresentationFormat>
  <Paragraphs>796</Paragraphs>
  <Slides>127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28" baseType="lpstr">
      <vt:lpstr>Office Theme</vt:lpstr>
      <vt:lpstr>GiỚI THIỆU BÀI:  </vt:lpstr>
      <vt:lpstr>QUIZ:    WHAT’S HER JOB?    Who is she? What does she do?</vt:lpstr>
      <vt:lpstr>1/- ANSWER QUESTIONS           ABOUT JOBS/ OCCUPATIONS         (whole class work)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2/- PRACTICE IN PAIRS:       DESCRIBE , ASK, and ANSWER            ABOUT JOBS/ OCCUPATIONS </vt:lpstr>
      <vt:lpstr>3/-  PRACTICE IN PAIRS</vt:lpstr>
      <vt:lpstr>4/-  GROUP DISCUSSION:</vt:lpstr>
      <vt:lpstr>Slide 127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QUIZ:    WHAT’S HER JOB?    WHO IS HE?</dc:title>
  <dc:creator>User</dc:creator>
  <cp:lastModifiedBy>User</cp:lastModifiedBy>
  <cp:revision>69</cp:revision>
  <dcterms:created xsi:type="dcterms:W3CDTF">2017-08-14T23:53:47Z</dcterms:created>
  <dcterms:modified xsi:type="dcterms:W3CDTF">2017-08-16T03:45:51Z</dcterms:modified>
</cp:coreProperties>
</file>